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3"/>
  </p:notesMasterIdLst>
  <p:sldIdLst>
    <p:sldId id="256" r:id="rId2"/>
    <p:sldId id="339" r:id="rId3"/>
    <p:sldId id="347" r:id="rId4"/>
    <p:sldId id="354" r:id="rId5"/>
    <p:sldId id="352" r:id="rId6"/>
    <p:sldId id="351" r:id="rId7"/>
    <p:sldId id="337" r:id="rId8"/>
    <p:sldId id="349" r:id="rId9"/>
    <p:sldId id="353" r:id="rId10"/>
    <p:sldId id="355" r:id="rId11"/>
    <p:sldId id="343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4209F-BD4E-496D-A9CB-9948606A2E0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29CC33-CD17-4E9B-81E1-E806C0A3A33B}">
      <dgm:prSet phldrT="[Текст]" custT="1"/>
      <dgm:spPr/>
      <dgm:t>
        <a:bodyPr/>
        <a:lstStyle/>
        <a:p>
          <a:r>
            <a:rPr lang="ru-RU" sz="2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методологическое сопровождение деятельности заказчиков по 223-ФЗ</a:t>
          </a:r>
          <a:endParaRPr lang="ru-RU" sz="2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7E58848-0934-4F37-9F3C-873E7F277578}" type="parTrans" cxnId="{54AF5400-D7BC-4EBA-8309-503FA28B8C6E}">
      <dgm:prSet/>
      <dgm:spPr/>
      <dgm:t>
        <a:bodyPr/>
        <a:lstStyle/>
        <a:p>
          <a:endParaRPr lang="ru-RU"/>
        </a:p>
      </dgm:t>
    </dgm:pt>
    <dgm:pt modelId="{B9CBF2AF-2570-4A75-8641-97EF97DB7392}" type="sibTrans" cxnId="{54AF5400-D7BC-4EBA-8309-503FA28B8C6E}">
      <dgm:prSet/>
      <dgm:spPr/>
      <dgm:t>
        <a:bodyPr/>
        <a:lstStyle/>
        <a:p>
          <a:endParaRPr lang="ru-RU"/>
        </a:p>
      </dgm:t>
    </dgm:pt>
    <dgm:pt modelId="{95EAA5CF-4BB9-46FF-86F2-F35FF285EFDE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информационная система в сфере закупок Свердловской области </a:t>
          </a:r>
          <a:r>
            <a:rPr lang="ru-RU" sz="28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</a:t>
          </a:r>
          <a:r>
            <a:rPr lang="en-US" sz="28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https://torgi.midural.ru</a:t>
          </a:r>
          <a:r>
            <a:rPr lang="ru-RU" sz="28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280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3730570-9B03-441D-B251-56206FE010B0}" type="parTrans" cxnId="{692F105F-CDE9-4FA7-AD4C-0E85A8653DF6}">
      <dgm:prSet/>
      <dgm:spPr/>
      <dgm:t>
        <a:bodyPr/>
        <a:lstStyle/>
        <a:p>
          <a:endParaRPr lang="ru-RU"/>
        </a:p>
      </dgm:t>
    </dgm:pt>
    <dgm:pt modelId="{578AAE90-A9F9-4B71-B43E-896C5C6940B0}" type="sibTrans" cxnId="{692F105F-CDE9-4FA7-AD4C-0E85A8653DF6}">
      <dgm:prSet/>
      <dgm:spPr/>
      <dgm:t>
        <a:bodyPr/>
        <a:lstStyle/>
        <a:p>
          <a:endParaRPr lang="ru-RU"/>
        </a:p>
      </dgm:t>
    </dgm:pt>
    <dgm:pt modelId="{5512A892-BE6C-4667-939A-26C77A4B7619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методические рекомендации, информационные письма, обучающие мероприятия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27D8DE-A81A-4197-830C-B5ABBB0BD589}" type="parTrans" cxnId="{3DCE47CE-7924-4D56-9733-0A1D3444D013}">
      <dgm:prSet/>
      <dgm:spPr/>
      <dgm:t>
        <a:bodyPr/>
        <a:lstStyle/>
        <a:p>
          <a:endParaRPr lang="ru-RU"/>
        </a:p>
      </dgm:t>
    </dgm:pt>
    <dgm:pt modelId="{316B92B1-2BFF-4001-8192-2FB1FDB116A4}" type="sibTrans" cxnId="{3DCE47CE-7924-4D56-9733-0A1D3444D013}">
      <dgm:prSet/>
      <dgm:spPr/>
      <dgm:t>
        <a:bodyPr/>
        <a:lstStyle/>
        <a:p>
          <a:endParaRPr lang="ru-RU"/>
        </a:p>
      </dgm:t>
    </dgm:pt>
    <dgm:pt modelId="{5E6A11A8-53D4-4159-826F-6C9603A87582}" type="pres">
      <dgm:prSet presAssocID="{3BF4209F-BD4E-496D-A9CB-9948606A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2DA11-A90E-42D6-88A2-84631B9A1369}" type="pres">
      <dgm:prSet presAssocID="{3129CC33-CD17-4E9B-81E1-E806C0A3A33B}" presName="parentText" presStyleLbl="node1" presStyleIdx="0" presStyleCnt="1" custLinFactNeighborX="924" custLinFactNeighborY="8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A31DB-9926-437D-B86B-112E2BE8DA81}" type="pres">
      <dgm:prSet presAssocID="{3129CC33-CD17-4E9B-81E1-E806C0A3A33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AF5400-D7BC-4EBA-8309-503FA28B8C6E}" srcId="{3BF4209F-BD4E-496D-A9CB-9948606A2E0E}" destId="{3129CC33-CD17-4E9B-81E1-E806C0A3A33B}" srcOrd="0" destOrd="0" parTransId="{E7E58848-0934-4F37-9F3C-873E7F277578}" sibTransId="{B9CBF2AF-2570-4A75-8641-97EF97DB7392}"/>
    <dgm:cxn modelId="{63E5C5D8-715E-4DD8-8D2E-CF5B569DD89F}" type="presOf" srcId="{5512A892-BE6C-4667-939A-26C77A4B7619}" destId="{43DA31DB-9926-437D-B86B-112E2BE8DA81}" srcOrd="0" destOrd="1" presId="urn:microsoft.com/office/officeart/2005/8/layout/vList2"/>
    <dgm:cxn modelId="{692F105F-CDE9-4FA7-AD4C-0E85A8653DF6}" srcId="{3129CC33-CD17-4E9B-81E1-E806C0A3A33B}" destId="{95EAA5CF-4BB9-46FF-86F2-F35FF285EFDE}" srcOrd="0" destOrd="0" parTransId="{53730570-9B03-441D-B251-56206FE010B0}" sibTransId="{578AAE90-A9F9-4B71-B43E-896C5C6940B0}"/>
    <dgm:cxn modelId="{312EC1F3-C55F-4318-A205-296D25BA603B}" type="presOf" srcId="{3BF4209F-BD4E-496D-A9CB-9948606A2E0E}" destId="{5E6A11A8-53D4-4159-826F-6C9603A87582}" srcOrd="0" destOrd="0" presId="urn:microsoft.com/office/officeart/2005/8/layout/vList2"/>
    <dgm:cxn modelId="{5D4D5158-DBB7-4180-A37C-D0645003E237}" type="presOf" srcId="{95EAA5CF-4BB9-46FF-86F2-F35FF285EFDE}" destId="{43DA31DB-9926-437D-B86B-112E2BE8DA81}" srcOrd="0" destOrd="0" presId="urn:microsoft.com/office/officeart/2005/8/layout/vList2"/>
    <dgm:cxn modelId="{B4023561-8346-4E18-9A80-C58F4F1F38A2}" type="presOf" srcId="{3129CC33-CD17-4E9B-81E1-E806C0A3A33B}" destId="{E752DA11-A90E-42D6-88A2-84631B9A1369}" srcOrd="0" destOrd="0" presId="urn:microsoft.com/office/officeart/2005/8/layout/vList2"/>
    <dgm:cxn modelId="{3DCE47CE-7924-4D56-9733-0A1D3444D013}" srcId="{3129CC33-CD17-4E9B-81E1-E806C0A3A33B}" destId="{5512A892-BE6C-4667-939A-26C77A4B7619}" srcOrd="1" destOrd="0" parTransId="{DA27D8DE-A81A-4197-830C-B5ABBB0BD589}" sibTransId="{316B92B1-2BFF-4001-8192-2FB1FDB116A4}"/>
    <dgm:cxn modelId="{55F9A46E-70CD-417D-A20A-9280B10692FF}" type="presParOf" srcId="{5E6A11A8-53D4-4159-826F-6C9603A87582}" destId="{E752DA11-A90E-42D6-88A2-84631B9A1369}" srcOrd="0" destOrd="0" presId="urn:microsoft.com/office/officeart/2005/8/layout/vList2"/>
    <dgm:cxn modelId="{74D67F88-3D31-4814-91A8-ACEE341BB901}" type="presParOf" srcId="{5E6A11A8-53D4-4159-826F-6C9603A87582}" destId="{43DA31DB-9926-437D-B86B-112E2BE8DA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2DA11-A90E-42D6-88A2-84631B9A1369}">
      <dsp:nvSpPr>
        <dsp:cNvPr id="0" name=""/>
        <dsp:cNvSpPr/>
      </dsp:nvSpPr>
      <dsp:spPr>
        <a:xfrm>
          <a:off x="0" y="21244"/>
          <a:ext cx="8128000" cy="1198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методологическое сопровождение деятельности заказчиков по 223-ФЗ</a:t>
          </a:r>
          <a:endParaRPr lang="ru-RU" sz="2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485" y="79729"/>
        <a:ext cx="8011030" cy="1081110"/>
      </dsp:txXfrm>
    </dsp:sp>
    <dsp:sp modelId="{43DA31DB-9926-437D-B86B-112E2BE8DA81}">
      <dsp:nvSpPr>
        <dsp:cNvPr id="0" name=""/>
        <dsp:cNvSpPr/>
      </dsp:nvSpPr>
      <dsp:spPr>
        <a:xfrm>
          <a:off x="0" y="1208010"/>
          <a:ext cx="8128000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информационная система в сфере закупок Свердловской области </a:t>
          </a: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</a:t>
          </a:r>
          <a:r>
            <a:rPr lang="en-US" sz="28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https://torgi.midural.ru</a:t>
          </a: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2800" b="1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методические рекомендации, информационные письма, обучающие мероприятия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208010"/>
        <a:ext cx="8128000" cy="125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6E7A0-C9D5-494E-BB20-BA0075E22D1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41487-660D-4BBB-84A9-19BC9F1E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4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3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3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6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6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9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0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56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0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1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0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0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10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/>
              <a:t>11/18/2022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86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5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6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4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2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0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9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0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17A5E2-C01A-4555-AD64-83F02BC21F8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82" y="1239630"/>
            <a:ext cx="11661913" cy="352507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Порядок проведения мониторинга соответствия планов закупки (изменений, внесенных в такие планы) и оценки соответствия проектов планов закупки (проектов изменений, вносимых </a:t>
            </a:r>
            <a:r>
              <a:rPr lang="ru-RU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такие планы) </a:t>
            </a:r>
            <a:endParaRPr lang="ru-RU" sz="3300" dirty="0">
              <a:effectLst>
                <a:reflection endPos="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287" y="4880666"/>
            <a:ext cx="5743713" cy="141798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Заместитель директора </a:t>
            </a: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st="50800" dir="5400000" sy="-100000" algn="bl" rotWithShape="0"/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Департамента государственных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закупок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st="50800" dir="5400000" sy="-100000" algn="bl" rotWithShape="0"/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48400" y="4867964"/>
            <a:ext cx="5560943" cy="141798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ЕКАТЕРИНА </a:t>
            </a:r>
            <a:r>
              <a:rPr lang="ru-RU" sz="24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ИКТОРОВНА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ЕЛИСЕЕВА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2000" y="1147545"/>
            <a:ext cx="1220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96278" y="2"/>
            <a:ext cx="9793357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Департамент государственных закупок Свердловской области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1" y="86453"/>
            <a:ext cx="1255043" cy="9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300" y="203200"/>
            <a:ext cx="11868537" cy="22328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Часто допускаемые ошибки</a:t>
            </a: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2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583" y="714375"/>
            <a:ext cx="1129825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71120" indent="468630" algn="just">
              <a:spcAft>
                <a:spcPts val="0"/>
              </a:spcAft>
            </a:pPr>
            <a:r>
              <a:rPr lang="ru-RU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Ошибка 1:</a:t>
            </a:r>
            <a:r>
              <a:rPr lang="ru-RU" sz="1600" b="1" kern="0" spc="1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</a:t>
            </a:r>
            <a:r>
              <a:rPr lang="ru-RU" sz="1600" b="1" kern="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плана</a:t>
            </a:r>
            <a:r>
              <a:rPr lang="ru-RU" sz="1600" b="1" kern="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закупки,</a:t>
            </a:r>
            <a:r>
              <a:rPr lang="ru-RU" sz="1600" b="1" kern="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предусматривающий</a:t>
            </a:r>
            <a:r>
              <a:rPr lang="ru-RU" sz="1600" b="1" kern="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</a:t>
            </a:r>
            <a:r>
              <a:rPr lang="ru-RU" sz="1600" b="1" kern="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закупки</a:t>
            </a:r>
            <a:r>
              <a:rPr lang="ru-RU" sz="1600" b="1" kern="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6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СМСП,</a:t>
            </a:r>
            <a:r>
              <a:rPr lang="ru-RU" sz="16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600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соответствует</a:t>
            </a:r>
            <a:r>
              <a:rPr lang="ru-RU" sz="1600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утвержденному</a:t>
            </a:r>
            <a:r>
              <a:rPr lang="ru-RU" sz="16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заказчиком Перечню</a:t>
            </a:r>
            <a:r>
              <a:rPr lang="ru-RU" sz="16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</a:t>
            </a:r>
            <a:r>
              <a:rPr lang="ru-RU" sz="1600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6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СМСП</a:t>
            </a:r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600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именно:</a:t>
            </a:r>
            <a:r>
              <a:rPr lang="ru-RU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ТРУ у СМСП добавлены не все коды ОКПД 2 из позиций плана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закупки со способом закупки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СМСП </a:t>
            </a:r>
            <a:r>
              <a:rPr lang="ru-RU" sz="1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(на </a:t>
            </a: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рисунке </a:t>
            </a:r>
            <a:r>
              <a:rPr lang="ru-RU" sz="1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</a:t>
            </a: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код ОКПД 2 63.91.1, указанный в позиции плана закупки № 20</a:t>
            </a:r>
          </a:p>
          <a:p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«Услуги по размещению рекламы», отсутствует в Перечне ТРУ у СМСП </a:t>
            </a:r>
            <a:r>
              <a:rPr lang="ru-RU" sz="1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рисунке 2)</a:t>
            </a:r>
            <a:endParaRPr lang="ru-RU" sz="12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Ошибка 2: при размещении ПЗ на 2023 год необходимо добавлять перечень ТРУ с </a:t>
            </a:r>
            <a:r>
              <a:rPr lang="ru-RU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периодом </a:t>
            </a:r>
            <a:r>
              <a:rPr lang="ru-RU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2023 год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1120" indent="468630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43779" y="1931148"/>
            <a:ext cx="6342986" cy="3726702"/>
            <a:chOff x="2430" y="172"/>
            <a:chExt cx="7888" cy="449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" y="171"/>
              <a:ext cx="5405" cy="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" y="745"/>
              <a:ext cx="7888" cy="3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23" y="1844"/>
              <a:ext cx="1487" cy="28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41300" y="1905000"/>
            <a:ext cx="5345507" cy="3676649"/>
            <a:chOff x="1939" y="356"/>
            <a:chExt cx="9039" cy="393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439"/>
              <a:ext cx="8686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2135"/>
              <a:ext cx="8602" cy="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" y="2514"/>
              <a:ext cx="8888" cy="1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0"/>
            <p:cNvSpPr>
              <a:spLocks/>
            </p:cNvSpPr>
            <p:nvPr/>
          </p:nvSpPr>
          <p:spPr bwMode="auto">
            <a:xfrm>
              <a:off x="1968" y="384"/>
              <a:ext cx="6685" cy="3822"/>
            </a:xfrm>
            <a:custGeom>
              <a:avLst/>
              <a:gdLst>
                <a:gd name="T0" fmla="+- 0 8647 1968"/>
                <a:gd name="T1" fmla="*/ T0 w 6685"/>
                <a:gd name="T2" fmla="+- 0 759 384"/>
                <a:gd name="T3" fmla="*/ 759 h 3822"/>
                <a:gd name="T4" fmla="+- 0 8599 1968"/>
                <a:gd name="T5" fmla="*/ T4 w 6685"/>
                <a:gd name="T6" fmla="+- 0 842 384"/>
                <a:gd name="T7" fmla="*/ 842 h 3822"/>
                <a:gd name="T8" fmla="+- 0 8505 1968"/>
                <a:gd name="T9" fmla="*/ T8 w 6685"/>
                <a:gd name="T10" fmla="+- 0 916 384"/>
                <a:gd name="T11" fmla="*/ 916 h 3822"/>
                <a:gd name="T12" fmla="+- 0 8374 1968"/>
                <a:gd name="T13" fmla="*/ T12 w 6685"/>
                <a:gd name="T14" fmla="+- 0 977 384"/>
                <a:gd name="T15" fmla="*/ 977 h 3822"/>
                <a:gd name="T16" fmla="+- 0 8230 1968"/>
                <a:gd name="T17" fmla="*/ T16 w 6685"/>
                <a:gd name="T18" fmla="+- 0 1017 384"/>
                <a:gd name="T19" fmla="*/ 1017 h 3822"/>
                <a:gd name="T20" fmla="+- 0 8088 1968"/>
                <a:gd name="T21" fmla="*/ T20 w 6685"/>
                <a:gd name="T22" fmla="+- 0 1038 384"/>
                <a:gd name="T23" fmla="*/ 1038 h 3822"/>
                <a:gd name="T24" fmla="+- 0 7940 1968"/>
                <a:gd name="T25" fmla="*/ T24 w 6685"/>
                <a:gd name="T26" fmla="+- 0 1045 384"/>
                <a:gd name="T27" fmla="*/ 1045 h 3822"/>
                <a:gd name="T28" fmla="+- 0 7792 1968"/>
                <a:gd name="T29" fmla="*/ T28 w 6685"/>
                <a:gd name="T30" fmla="+- 0 1038 384"/>
                <a:gd name="T31" fmla="*/ 1038 h 3822"/>
                <a:gd name="T32" fmla="+- 0 7650 1968"/>
                <a:gd name="T33" fmla="*/ T32 w 6685"/>
                <a:gd name="T34" fmla="+- 0 1017 384"/>
                <a:gd name="T35" fmla="*/ 1017 h 3822"/>
                <a:gd name="T36" fmla="+- 0 7506 1968"/>
                <a:gd name="T37" fmla="*/ T36 w 6685"/>
                <a:gd name="T38" fmla="+- 0 977 384"/>
                <a:gd name="T39" fmla="*/ 977 h 3822"/>
                <a:gd name="T40" fmla="+- 0 7375 1968"/>
                <a:gd name="T41" fmla="*/ T40 w 6685"/>
                <a:gd name="T42" fmla="+- 0 916 384"/>
                <a:gd name="T43" fmla="*/ 916 h 3822"/>
                <a:gd name="T44" fmla="+- 0 7281 1968"/>
                <a:gd name="T45" fmla="*/ T44 w 6685"/>
                <a:gd name="T46" fmla="+- 0 842 384"/>
                <a:gd name="T47" fmla="*/ 842 h 3822"/>
                <a:gd name="T48" fmla="+- 0 7233 1968"/>
                <a:gd name="T49" fmla="*/ T48 w 6685"/>
                <a:gd name="T50" fmla="+- 0 759 384"/>
                <a:gd name="T51" fmla="*/ 759 h 3822"/>
                <a:gd name="T52" fmla="+- 0 7233 1968"/>
                <a:gd name="T53" fmla="*/ T52 w 6685"/>
                <a:gd name="T54" fmla="+- 0 672 384"/>
                <a:gd name="T55" fmla="*/ 672 h 3822"/>
                <a:gd name="T56" fmla="+- 0 7281 1968"/>
                <a:gd name="T57" fmla="*/ T56 w 6685"/>
                <a:gd name="T58" fmla="+- 0 588 384"/>
                <a:gd name="T59" fmla="*/ 588 h 3822"/>
                <a:gd name="T60" fmla="+- 0 7375 1968"/>
                <a:gd name="T61" fmla="*/ T60 w 6685"/>
                <a:gd name="T62" fmla="+- 0 514 384"/>
                <a:gd name="T63" fmla="*/ 514 h 3822"/>
                <a:gd name="T64" fmla="+- 0 7506 1968"/>
                <a:gd name="T65" fmla="*/ T64 w 6685"/>
                <a:gd name="T66" fmla="+- 0 453 384"/>
                <a:gd name="T67" fmla="*/ 453 h 3822"/>
                <a:gd name="T68" fmla="+- 0 7650 1968"/>
                <a:gd name="T69" fmla="*/ T68 w 6685"/>
                <a:gd name="T70" fmla="+- 0 413 384"/>
                <a:gd name="T71" fmla="*/ 413 h 3822"/>
                <a:gd name="T72" fmla="+- 0 7792 1968"/>
                <a:gd name="T73" fmla="*/ T72 w 6685"/>
                <a:gd name="T74" fmla="+- 0 392 384"/>
                <a:gd name="T75" fmla="*/ 392 h 3822"/>
                <a:gd name="T76" fmla="+- 0 7940 1968"/>
                <a:gd name="T77" fmla="*/ T76 w 6685"/>
                <a:gd name="T78" fmla="+- 0 384 384"/>
                <a:gd name="T79" fmla="*/ 384 h 3822"/>
                <a:gd name="T80" fmla="+- 0 8088 1968"/>
                <a:gd name="T81" fmla="*/ T80 w 6685"/>
                <a:gd name="T82" fmla="+- 0 392 384"/>
                <a:gd name="T83" fmla="*/ 392 h 3822"/>
                <a:gd name="T84" fmla="+- 0 8230 1968"/>
                <a:gd name="T85" fmla="*/ T84 w 6685"/>
                <a:gd name="T86" fmla="+- 0 413 384"/>
                <a:gd name="T87" fmla="*/ 413 h 3822"/>
                <a:gd name="T88" fmla="+- 0 8374 1968"/>
                <a:gd name="T89" fmla="*/ T88 w 6685"/>
                <a:gd name="T90" fmla="+- 0 453 384"/>
                <a:gd name="T91" fmla="*/ 453 h 3822"/>
                <a:gd name="T92" fmla="+- 0 8505 1968"/>
                <a:gd name="T93" fmla="*/ T92 w 6685"/>
                <a:gd name="T94" fmla="+- 0 514 384"/>
                <a:gd name="T95" fmla="*/ 514 h 3822"/>
                <a:gd name="T96" fmla="+- 0 8599 1968"/>
                <a:gd name="T97" fmla="*/ T96 w 6685"/>
                <a:gd name="T98" fmla="+- 0 588 384"/>
                <a:gd name="T99" fmla="*/ 588 h 3822"/>
                <a:gd name="T100" fmla="+- 0 8647 1968"/>
                <a:gd name="T101" fmla="*/ T100 w 6685"/>
                <a:gd name="T102" fmla="+- 0 672 384"/>
                <a:gd name="T103" fmla="*/ 672 h 3822"/>
                <a:gd name="T104" fmla="+- 0 2792 1968"/>
                <a:gd name="T105" fmla="*/ T104 w 6685"/>
                <a:gd name="T106" fmla="+- 0 2289 384"/>
                <a:gd name="T107" fmla="*/ 2289 h 3822"/>
                <a:gd name="T108" fmla="+- 0 2780 1968"/>
                <a:gd name="T109" fmla="*/ T108 w 6685"/>
                <a:gd name="T110" fmla="+- 0 2375 384"/>
                <a:gd name="T111" fmla="*/ 2375 h 3822"/>
                <a:gd name="T112" fmla="+- 0 2745 1968"/>
                <a:gd name="T113" fmla="*/ T112 w 6685"/>
                <a:gd name="T114" fmla="+- 0 2454 384"/>
                <a:gd name="T115" fmla="*/ 2454 h 3822"/>
                <a:gd name="T116" fmla="+- 0 2689 1968"/>
                <a:gd name="T117" fmla="*/ T116 w 6685"/>
                <a:gd name="T118" fmla="+- 0 2523 384"/>
                <a:gd name="T119" fmla="*/ 2523 h 3822"/>
                <a:gd name="T120" fmla="+- 0 2616 1968"/>
                <a:gd name="T121" fmla="*/ T120 w 6685"/>
                <a:gd name="T122" fmla="+- 0 2575 384"/>
                <a:gd name="T123" fmla="*/ 2575 h 3822"/>
                <a:gd name="T124" fmla="+- 0 2531 1968"/>
                <a:gd name="T125" fmla="*/ T124 w 6685"/>
                <a:gd name="T126" fmla="+- 0 2608 384"/>
                <a:gd name="T127" fmla="*/ 2608 h 3822"/>
                <a:gd name="T128" fmla="+- 0 2440 1968"/>
                <a:gd name="T129" fmla="*/ T128 w 6685"/>
                <a:gd name="T130" fmla="+- 0 2619 384"/>
                <a:gd name="T131" fmla="*/ 2619 h 3822"/>
                <a:gd name="T132" fmla="+- 0 2349 1968"/>
                <a:gd name="T133" fmla="*/ T132 w 6685"/>
                <a:gd name="T134" fmla="+- 0 2608 384"/>
                <a:gd name="T135" fmla="*/ 2608 h 3822"/>
                <a:gd name="T136" fmla="+- 0 2264 1968"/>
                <a:gd name="T137" fmla="*/ T136 w 6685"/>
                <a:gd name="T138" fmla="+- 0 2575 384"/>
                <a:gd name="T139" fmla="*/ 2575 h 3822"/>
                <a:gd name="T140" fmla="+- 0 2191 1968"/>
                <a:gd name="T141" fmla="*/ T140 w 6685"/>
                <a:gd name="T142" fmla="+- 0 2523 384"/>
                <a:gd name="T143" fmla="*/ 2523 h 3822"/>
                <a:gd name="T144" fmla="+- 0 2135 1968"/>
                <a:gd name="T145" fmla="*/ T144 w 6685"/>
                <a:gd name="T146" fmla="+- 0 2454 384"/>
                <a:gd name="T147" fmla="*/ 2454 h 3822"/>
                <a:gd name="T148" fmla="+- 0 2100 1968"/>
                <a:gd name="T149" fmla="*/ T148 w 6685"/>
                <a:gd name="T150" fmla="+- 0 2375 384"/>
                <a:gd name="T151" fmla="*/ 2375 h 3822"/>
                <a:gd name="T152" fmla="+- 0 2088 1968"/>
                <a:gd name="T153" fmla="*/ T152 w 6685"/>
                <a:gd name="T154" fmla="+- 0 2289 384"/>
                <a:gd name="T155" fmla="*/ 2289 h 3822"/>
                <a:gd name="T156" fmla="+- 0 2100 1968"/>
                <a:gd name="T157" fmla="*/ T156 w 6685"/>
                <a:gd name="T158" fmla="+- 0 2203 384"/>
                <a:gd name="T159" fmla="*/ 2203 h 3822"/>
                <a:gd name="T160" fmla="+- 0 2135 1968"/>
                <a:gd name="T161" fmla="*/ T160 w 6685"/>
                <a:gd name="T162" fmla="+- 0 2123 384"/>
                <a:gd name="T163" fmla="*/ 2123 h 3822"/>
                <a:gd name="T164" fmla="+- 0 2191 1968"/>
                <a:gd name="T165" fmla="*/ T164 w 6685"/>
                <a:gd name="T166" fmla="+- 0 2055 384"/>
                <a:gd name="T167" fmla="*/ 2055 h 3822"/>
                <a:gd name="T168" fmla="+- 0 2264 1968"/>
                <a:gd name="T169" fmla="*/ T168 w 6685"/>
                <a:gd name="T170" fmla="+- 0 2002 384"/>
                <a:gd name="T171" fmla="*/ 2002 h 3822"/>
                <a:gd name="T172" fmla="+- 0 2349 1968"/>
                <a:gd name="T173" fmla="*/ T172 w 6685"/>
                <a:gd name="T174" fmla="+- 0 1970 384"/>
                <a:gd name="T175" fmla="*/ 1970 h 3822"/>
                <a:gd name="T176" fmla="+- 0 2440 1968"/>
                <a:gd name="T177" fmla="*/ T176 w 6685"/>
                <a:gd name="T178" fmla="+- 0 1958 384"/>
                <a:gd name="T179" fmla="*/ 1958 h 3822"/>
                <a:gd name="T180" fmla="+- 0 2531 1968"/>
                <a:gd name="T181" fmla="*/ T180 w 6685"/>
                <a:gd name="T182" fmla="+- 0 1970 384"/>
                <a:gd name="T183" fmla="*/ 1970 h 3822"/>
                <a:gd name="T184" fmla="+- 0 2616 1968"/>
                <a:gd name="T185" fmla="*/ T184 w 6685"/>
                <a:gd name="T186" fmla="+- 0 2002 384"/>
                <a:gd name="T187" fmla="*/ 2002 h 3822"/>
                <a:gd name="T188" fmla="+- 0 2689 1968"/>
                <a:gd name="T189" fmla="*/ T188 w 6685"/>
                <a:gd name="T190" fmla="+- 0 2055 384"/>
                <a:gd name="T191" fmla="*/ 2055 h 3822"/>
                <a:gd name="T192" fmla="+- 0 2745 1968"/>
                <a:gd name="T193" fmla="*/ T192 w 6685"/>
                <a:gd name="T194" fmla="+- 0 2123 384"/>
                <a:gd name="T195" fmla="*/ 2123 h 3822"/>
                <a:gd name="T196" fmla="+- 0 2780 1968"/>
                <a:gd name="T197" fmla="*/ T196 w 6685"/>
                <a:gd name="T198" fmla="+- 0 2203 384"/>
                <a:gd name="T199" fmla="*/ 2203 h 3822"/>
                <a:gd name="T200" fmla="+- 0 2792 1968"/>
                <a:gd name="T201" fmla="*/ T200 w 6685"/>
                <a:gd name="T202" fmla="+- 0 2289 384"/>
                <a:gd name="T203" fmla="*/ 2289 h 3822"/>
                <a:gd name="T204" fmla="+- 0 1968 1968"/>
                <a:gd name="T205" fmla="*/ T204 w 6685"/>
                <a:gd name="T206" fmla="+- 0 4206 384"/>
                <a:gd name="T207" fmla="*/ 4206 h 3822"/>
                <a:gd name="T208" fmla="+- 0 4801 1968"/>
                <a:gd name="T209" fmla="*/ T208 w 6685"/>
                <a:gd name="T210" fmla="+- 0 3246 384"/>
                <a:gd name="T211" fmla="*/ 3246 h 3822"/>
                <a:gd name="T212" fmla="+- 0 3385 1968"/>
                <a:gd name="T213" fmla="*/ T212 w 6685"/>
                <a:gd name="T214" fmla="+- 0 4206 384"/>
                <a:gd name="T215" fmla="*/ 4206 h 38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6685" h="3822">
                  <a:moveTo>
                    <a:pt x="6685" y="331"/>
                  </a:moveTo>
                  <a:lnTo>
                    <a:pt x="6679" y="375"/>
                  </a:lnTo>
                  <a:lnTo>
                    <a:pt x="6661" y="417"/>
                  </a:lnTo>
                  <a:lnTo>
                    <a:pt x="6631" y="458"/>
                  </a:lnTo>
                  <a:lnTo>
                    <a:pt x="6589" y="496"/>
                  </a:lnTo>
                  <a:lnTo>
                    <a:pt x="6537" y="532"/>
                  </a:lnTo>
                  <a:lnTo>
                    <a:pt x="6476" y="565"/>
                  </a:lnTo>
                  <a:lnTo>
                    <a:pt x="6406" y="593"/>
                  </a:lnTo>
                  <a:lnTo>
                    <a:pt x="6328" y="617"/>
                  </a:lnTo>
                  <a:lnTo>
                    <a:pt x="6262" y="633"/>
                  </a:lnTo>
                  <a:lnTo>
                    <a:pt x="6192" y="645"/>
                  </a:lnTo>
                  <a:lnTo>
                    <a:pt x="6120" y="654"/>
                  </a:lnTo>
                  <a:lnTo>
                    <a:pt x="6047" y="660"/>
                  </a:lnTo>
                  <a:lnTo>
                    <a:pt x="5972" y="661"/>
                  </a:lnTo>
                  <a:lnTo>
                    <a:pt x="5897" y="660"/>
                  </a:lnTo>
                  <a:lnTo>
                    <a:pt x="5824" y="654"/>
                  </a:lnTo>
                  <a:lnTo>
                    <a:pt x="5752" y="645"/>
                  </a:lnTo>
                  <a:lnTo>
                    <a:pt x="5682" y="633"/>
                  </a:lnTo>
                  <a:lnTo>
                    <a:pt x="5616" y="617"/>
                  </a:lnTo>
                  <a:lnTo>
                    <a:pt x="5538" y="593"/>
                  </a:lnTo>
                  <a:lnTo>
                    <a:pt x="5468" y="565"/>
                  </a:lnTo>
                  <a:lnTo>
                    <a:pt x="5407" y="532"/>
                  </a:lnTo>
                  <a:lnTo>
                    <a:pt x="5355" y="496"/>
                  </a:lnTo>
                  <a:lnTo>
                    <a:pt x="5313" y="458"/>
                  </a:lnTo>
                  <a:lnTo>
                    <a:pt x="5283" y="417"/>
                  </a:lnTo>
                  <a:lnTo>
                    <a:pt x="5265" y="375"/>
                  </a:lnTo>
                  <a:lnTo>
                    <a:pt x="5259" y="331"/>
                  </a:lnTo>
                  <a:lnTo>
                    <a:pt x="5265" y="288"/>
                  </a:lnTo>
                  <a:lnTo>
                    <a:pt x="5283" y="245"/>
                  </a:lnTo>
                  <a:lnTo>
                    <a:pt x="5313" y="204"/>
                  </a:lnTo>
                  <a:lnTo>
                    <a:pt x="5355" y="165"/>
                  </a:lnTo>
                  <a:lnTo>
                    <a:pt x="5407" y="130"/>
                  </a:lnTo>
                  <a:lnTo>
                    <a:pt x="5468" y="97"/>
                  </a:lnTo>
                  <a:lnTo>
                    <a:pt x="5538" y="69"/>
                  </a:lnTo>
                  <a:lnTo>
                    <a:pt x="5616" y="44"/>
                  </a:lnTo>
                  <a:lnTo>
                    <a:pt x="5682" y="29"/>
                  </a:lnTo>
                  <a:lnTo>
                    <a:pt x="5752" y="16"/>
                  </a:lnTo>
                  <a:lnTo>
                    <a:pt x="5824" y="8"/>
                  </a:lnTo>
                  <a:lnTo>
                    <a:pt x="5897" y="2"/>
                  </a:lnTo>
                  <a:lnTo>
                    <a:pt x="5972" y="0"/>
                  </a:lnTo>
                  <a:lnTo>
                    <a:pt x="6047" y="2"/>
                  </a:lnTo>
                  <a:lnTo>
                    <a:pt x="6120" y="8"/>
                  </a:lnTo>
                  <a:lnTo>
                    <a:pt x="6192" y="16"/>
                  </a:lnTo>
                  <a:lnTo>
                    <a:pt x="6262" y="29"/>
                  </a:lnTo>
                  <a:lnTo>
                    <a:pt x="6328" y="44"/>
                  </a:lnTo>
                  <a:lnTo>
                    <a:pt x="6406" y="69"/>
                  </a:lnTo>
                  <a:lnTo>
                    <a:pt x="6476" y="97"/>
                  </a:lnTo>
                  <a:lnTo>
                    <a:pt x="6537" y="130"/>
                  </a:lnTo>
                  <a:lnTo>
                    <a:pt x="6589" y="165"/>
                  </a:lnTo>
                  <a:lnTo>
                    <a:pt x="6631" y="204"/>
                  </a:lnTo>
                  <a:lnTo>
                    <a:pt x="6661" y="245"/>
                  </a:lnTo>
                  <a:lnTo>
                    <a:pt x="6679" y="288"/>
                  </a:lnTo>
                  <a:lnTo>
                    <a:pt x="6685" y="331"/>
                  </a:lnTo>
                  <a:close/>
                  <a:moveTo>
                    <a:pt x="824" y="1905"/>
                  </a:moveTo>
                  <a:lnTo>
                    <a:pt x="821" y="1949"/>
                  </a:lnTo>
                  <a:lnTo>
                    <a:pt x="812" y="1991"/>
                  </a:lnTo>
                  <a:lnTo>
                    <a:pt x="797" y="2032"/>
                  </a:lnTo>
                  <a:lnTo>
                    <a:pt x="777" y="2070"/>
                  </a:lnTo>
                  <a:lnTo>
                    <a:pt x="751" y="2106"/>
                  </a:lnTo>
                  <a:lnTo>
                    <a:pt x="721" y="2139"/>
                  </a:lnTo>
                  <a:lnTo>
                    <a:pt x="687" y="2167"/>
                  </a:lnTo>
                  <a:lnTo>
                    <a:pt x="648" y="2191"/>
                  </a:lnTo>
                  <a:lnTo>
                    <a:pt x="606" y="2211"/>
                  </a:lnTo>
                  <a:lnTo>
                    <a:pt x="563" y="2224"/>
                  </a:lnTo>
                  <a:lnTo>
                    <a:pt x="518" y="2233"/>
                  </a:lnTo>
                  <a:lnTo>
                    <a:pt x="472" y="2235"/>
                  </a:lnTo>
                  <a:lnTo>
                    <a:pt x="426" y="2233"/>
                  </a:lnTo>
                  <a:lnTo>
                    <a:pt x="381" y="2224"/>
                  </a:lnTo>
                  <a:lnTo>
                    <a:pt x="338" y="2211"/>
                  </a:lnTo>
                  <a:lnTo>
                    <a:pt x="296" y="2191"/>
                  </a:lnTo>
                  <a:lnTo>
                    <a:pt x="257" y="2167"/>
                  </a:lnTo>
                  <a:lnTo>
                    <a:pt x="223" y="2139"/>
                  </a:lnTo>
                  <a:lnTo>
                    <a:pt x="193" y="2106"/>
                  </a:lnTo>
                  <a:lnTo>
                    <a:pt x="167" y="2070"/>
                  </a:lnTo>
                  <a:lnTo>
                    <a:pt x="147" y="2032"/>
                  </a:lnTo>
                  <a:lnTo>
                    <a:pt x="132" y="1991"/>
                  </a:lnTo>
                  <a:lnTo>
                    <a:pt x="123" y="1949"/>
                  </a:lnTo>
                  <a:lnTo>
                    <a:pt x="120" y="1905"/>
                  </a:lnTo>
                  <a:lnTo>
                    <a:pt x="123" y="1862"/>
                  </a:lnTo>
                  <a:lnTo>
                    <a:pt x="132" y="1819"/>
                  </a:lnTo>
                  <a:lnTo>
                    <a:pt x="147" y="1778"/>
                  </a:lnTo>
                  <a:lnTo>
                    <a:pt x="167" y="1739"/>
                  </a:lnTo>
                  <a:lnTo>
                    <a:pt x="193" y="1704"/>
                  </a:lnTo>
                  <a:lnTo>
                    <a:pt x="223" y="1671"/>
                  </a:lnTo>
                  <a:lnTo>
                    <a:pt x="257" y="1643"/>
                  </a:lnTo>
                  <a:lnTo>
                    <a:pt x="296" y="1618"/>
                  </a:lnTo>
                  <a:lnTo>
                    <a:pt x="338" y="1599"/>
                  </a:lnTo>
                  <a:lnTo>
                    <a:pt x="381" y="1586"/>
                  </a:lnTo>
                  <a:lnTo>
                    <a:pt x="426" y="1577"/>
                  </a:lnTo>
                  <a:lnTo>
                    <a:pt x="472" y="1574"/>
                  </a:lnTo>
                  <a:lnTo>
                    <a:pt x="518" y="1577"/>
                  </a:lnTo>
                  <a:lnTo>
                    <a:pt x="563" y="1586"/>
                  </a:lnTo>
                  <a:lnTo>
                    <a:pt x="606" y="1599"/>
                  </a:lnTo>
                  <a:lnTo>
                    <a:pt x="648" y="1618"/>
                  </a:lnTo>
                  <a:lnTo>
                    <a:pt x="687" y="1643"/>
                  </a:lnTo>
                  <a:lnTo>
                    <a:pt x="721" y="1671"/>
                  </a:lnTo>
                  <a:lnTo>
                    <a:pt x="751" y="1704"/>
                  </a:lnTo>
                  <a:lnTo>
                    <a:pt x="777" y="1739"/>
                  </a:lnTo>
                  <a:lnTo>
                    <a:pt x="797" y="1778"/>
                  </a:lnTo>
                  <a:lnTo>
                    <a:pt x="812" y="1819"/>
                  </a:lnTo>
                  <a:lnTo>
                    <a:pt x="821" y="1862"/>
                  </a:lnTo>
                  <a:lnTo>
                    <a:pt x="824" y="1905"/>
                  </a:lnTo>
                  <a:close/>
                  <a:moveTo>
                    <a:pt x="1417" y="3822"/>
                  </a:moveTo>
                  <a:lnTo>
                    <a:pt x="0" y="3822"/>
                  </a:lnTo>
                  <a:lnTo>
                    <a:pt x="0" y="2862"/>
                  </a:lnTo>
                  <a:lnTo>
                    <a:pt x="2833" y="2862"/>
                  </a:lnTo>
                  <a:lnTo>
                    <a:pt x="2833" y="3822"/>
                  </a:lnTo>
                  <a:lnTo>
                    <a:pt x="1417" y="3822"/>
                  </a:lnTo>
                  <a:close/>
                </a:path>
              </a:pathLst>
            </a:custGeom>
            <a:noFill/>
            <a:ln w="36195">
              <a:solidFill>
                <a:srgbClr val="FF3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443" y="2618"/>
              <a:ext cx="0" cy="244"/>
            </a:xfrm>
            <a:prstGeom prst="line">
              <a:avLst/>
            </a:prstGeom>
            <a:noFill/>
            <a:ln w="36195">
              <a:solidFill>
                <a:srgbClr val="FF3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316" y="2845"/>
              <a:ext cx="255" cy="383"/>
            </a:xfrm>
            <a:custGeom>
              <a:avLst/>
              <a:gdLst>
                <a:gd name="T0" fmla="+- 0 2571 2316"/>
                <a:gd name="T1" fmla="*/ T0 w 255"/>
                <a:gd name="T2" fmla="+- 0 2845 2845"/>
                <a:gd name="T3" fmla="*/ 2845 h 383"/>
                <a:gd name="T4" fmla="+- 0 2316 2316"/>
                <a:gd name="T5" fmla="*/ T4 w 255"/>
                <a:gd name="T6" fmla="+- 0 2845 2845"/>
                <a:gd name="T7" fmla="*/ 2845 h 383"/>
                <a:gd name="T8" fmla="+- 0 2443 2316"/>
                <a:gd name="T9" fmla="*/ T8 w 255"/>
                <a:gd name="T10" fmla="+- 0 3228 2845"/>
                <a:gd name="T11" fmla="*/ 3228 h 383"/>
                <a:gd name="T12" fmla="+- 0 2571 2316"/>
                <a:gd name="T13" fmla="*/ T12 w 255"/>
                <a:gd name="T14" fmla="+- 0 2845 2845"/>
                <a:gd name="T15" fmla="*/ 2845 h 3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55" h="383">
                  <a:moveTo>
                    <a:pt x="255" y="0"/>
                  </a:moveTo>
                  <a:lnTo>
                    <a:pt x="0" y="0"/>
                  </a:lnTo>
                  <a:lnTo>
                    <a:pt x="127" y="383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188" y="3606"/>
              <a:ext cx="690" cy="0"/>
            </a:xfrm>
            <a:prstGeom prst="line">
              <a:avLst/>
            </a:prstGeom>
            <a:noFill/>
            <a:ln w="3619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0024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82" y="1595230"/>
            <a:ext cx="11661913" cy="352507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Спасибо за внимание !</a:t>
            </a:r>
            <a:br>
              <a:rPr lang="ru-RU" sz="53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4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i="1" dirty="0" smtClean="0">
                <a:effectLst>
                  <a:reflection endPos="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400" b="1" i="1" dirty="0" smtClean="0">
                <a:effectLst>
                  <a:reflection endPos="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700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>
                  <a:reflection endPos="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700" dirty="0" smtClean="0">
                <a:effectLst>
                  <a:reflection endPos="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700" dirty="0">
              <a:effectLst>
                <a:reflection endPos="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2000" y="1147545"/>
            <a:ext cx="1220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96278" y="2"/>
            <a:ext cx="9793357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1" y="86453"/>
            <a:ext cx="1255043" cy="9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501" y="241300"/>
            <a:ext cx="3530600" cy="1625600"/>
          </a:xfrm>
          <a:gradFill flip="none" rotWithShape="1">
            <a:gsLst>
              <a:gs pos="2000">
                <a:schemeClr val="accent2">
                  <a:lumMod val="5000"/>
                  <a:lumOff val="95000"/>
                </a:schemeClr>
              </a:gs>
              <a:gs pos="44000">
                <a:schemeClr val="tx2">
                  <a:lumMod val="60000"/>
                  <a:lumOff val="40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Департамент государственных закупок Свердловской области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6096820"/>
              </p:ext>
            </p:extLst>
          </p:nvPr>
        </p:nvGraphicFramePr>
        <p:xfrm>
          <a:off x="3848100" y="215900"/>
          <a:ext cx="8128000" cy="247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Текст 4"/>
          <p:cNvSpPr txBox="1">
            <a:spLocks/>
          </p:cNvSpPr>
          <p:nvPr/>
        </p:nvSpPr>
        <p:spPr>
          <a:xfrm>
            <a:off x="177800" y="3784600"/>
            <a:ext cx="3492501" cy="269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52400" y="1968500"/>
            <a:ext cx="3581400" cy="1625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исполнительный орган государственной власти Свердловской области 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5" t="9415" r="12731" b="16147"/>
          <a:stretch/>
        </p:blipFill>
        <p:spPr bwMode="auto">
          <a:xfrm>
            <a:off x="596900" y="3775392"/>
            <a:ext cx="2834640" cy="28632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2">
                <a:lumMod val="20000"/>
                <a:lumOff val="80000"/>
              </a:schemeClr>
            </a:glow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Текст 4"/>
          <p:cNvSpPr txBox="1">
            <a:spLocks/>
          </p:cNvSpPr>
          <p:nvPr/>
        </p:nvSpPr>
        <p:spPr>
          <a:xfrm>
            <a:off x="228600" y="3733800"/>
            <a:ext cx="1117600" cy="393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44-ФЗ</a:t>
            </a:r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2489200" y="3733800"/>
            <a:ext cx="1193800" cy="393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223-ФЗ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9"/>
          <a:srcRect l="8837" t="33560" r="10852" b="12696"/>
          <a:stretch/>
        </p:blipFill>
        <p:spPr bwMode="auto">
          <a:xfrm>
            <a:off x="3898900" y="2692400"/>
            <a:ext cx="8026400" cy="4038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лево 2"/>
          <p:cNvSpPr/>
          <p:nvPr/>
        </p:nvSpPr>
        <p:spPr>
          <a:xfrm rot="17039251">
            <a:off x="5194089" y="5792611"/>
            <a:ext cx="374379" cy="3881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300" y="203200"/>
            <a:ext cx="11868537" cy="53942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Департаментом проведен анализ и направлены информационные письма в ИОГВ с указанием</a:t>
            </a: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2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заказчиков,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которые нарушили срок приведения положений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закупках в соответствие с требованиями Федерального закона от 18.07.2011 № 223-ФЗ «О закупках товаров, работ, услуг отдельными видами юридических лиц»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заказчиков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которые в нарушение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Типового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положения о закупках товаров, работ, услуг отдельными видами юридических лиц, утвержденного приказом Департамента от 27.12.2019 №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198-ОД,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используют подсистему «Закупки отдельных видов юридических лиц» Информационной системы в сфере закупок Свердловской области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9700" y="5743912"/>
            <a:ext cx="11874500" cy="10033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Каташевич Ольга Николаевна, консультант отдела правовой работы Департамента, </a:t>
            </a:r>
          </a:p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тел. 312-06-56, </a:t>
            </a:r>
            <a:r>
              <a:rPr lang="en-US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o.katashevich@egov66.ru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9700" y="5134312"/>
            <a:ext cx="11874500" cy="4917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Анализ планируется проводить не реже 1 раза в 6 месяцев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 dirty="0"/>
          </a:p>
        </p:txBody>
      </p:sp>
      <p:sp>
        <p:nvSpPr>
          <p:cNvPr id="18" name="object 20"/>
          <p:cNvSpPr txBox="1"/>
          <p:nvPr/>
        </p:nvSpPr>
        <p:spPr>
          <a:xfrm>
            <a:off x="346386" y="259518"/>
            <a:ext cx="11236014" cy="525311"/>
          </a:xfrm>
          <a:prstGeom prst="rect">
            <a:avLst/>
          </a:prstGeom>
        </p:spPr>
        <p:txBody>
          <a:bodyPr vert="horz" wrap="square" lIns="0" tIns="58141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ru-RU" sz="3032" b="1" i="1" spc="-9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Расширение перечня региональных </a:t>
            </a:r>
            <a:r>
              <a:rPr lang="ru-RU" sz="3032" b="1" i="1" spc="-9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заказчиков в 2022 году в РФ</a:t>
            </a:r>
            <a:endParaRPr lang="ru-RU" sz="3032" b="1" i="1" spc="-9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06204" y="3953324"/>
            <a:ext cx="3502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Заказчики по 223-ФЗ (кроме АУ) – </a:t>
            </a:r>
            <a:r>
              <a:rPr lang="ru-RU" sz="1600" b="1" i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годовой объем выручки</a:t>
            </a:r>
            <a:r>
              <a:rPr lang="en-US" sz="1600" b="1" i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u="sng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более 500 млн руб. </a:t>
            </a:r>
          </a:p>
        </p:txBody>
      </p:sp>
      <p:sp>
        <p:nvSpPr>
          <p:cNvPr id="35" name="Овал 34"/>
          <p:cNvSpPr/>
          <p:nvPr/>
        </p:nvSpPr>
        <p:spPr>
          <a:xfrm>
            <a:off x="10233751" y="3397658"/>
            <a:ext cx="1134952" cy="1038293"/>
          </a:xfrm>
          <a:prstGeom prst="ellipse">
            <a:avLst/>
          </a:prstGeom>
          <a:solidFill>
            <a:srgbClr val="FF6362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6244"/>
            <a:r>
              <a:rPr lang="ru-RU" sz="2911" b="1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474</a:t>
            </a:r>
          </a:p>
          <a:p>
            <a:pPr algn="ctr" defTabSz="336244"/>
            <a:r>
              <a:rPr lang="ru-RU" sz="1092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заказчика</a:t>
            </a:r>
          </a:p>
          <a:p>
            <a:pPr algn="ctr" defTabSz="336244"/>
            <a:r>
              <a:rPr lang="ru-RU" sz="1092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(оценка)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1269382" y="5064865"/>
            <a:ext cx="3292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Автономные учреждения – </a:t>
            </a:r>
            <a:r>
              <a:rPr lang="ru-RU" sz="1600" b="1" i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общая стоимость договоров </a:t>
            </a:r>
            <a:r>
              <a:rPr lang="ru-RU" sz="1600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1600" b="1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предшествующий </a:t>
            </a:r>
            <a:r>
              <a:rPr lang="ru-RU" sz="1600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календарный год</a:t>
            </a:r>
            <a:r>
              <a:rPr lang="en-US" sz="1600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u="sng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более 250 млн. руб.</a:t>
            </a:r>
            <a:endParaRPr lang="ru-RU" sz="1600" u="sng" spc="-5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3" name="Oval 10">
            <a:extLst>
              <a:ext uri="{FF2B5EF4-FFF2-40B4-BE49-F238E27FC236}">
                <a16:creationId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905320" y="4008442"/>
            <a:ext cx="300541" cy="28676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1698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ID" sz="1698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Oval 10">
            <a:extLst>
              <a:ext uri="{FF2B5EF4-FFF2-40B4-BE49-F238E27FC236}">
                <a16:creationId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905319" y="5151676"/>
            <a:ext cx="300541" cy="28676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1698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ID" sz="1698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object 26"/>
          <p:cNvSpPr/>
          <p:nvPr/>
        </p:nvSpPr>
        <p:spPr>
          <a:xfrm>
            <a:off x="1475225" y="960302"/>
            <a:ext cx="6561500" cy="292803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 anchor="ctr"/>
          <a:lstStyle/>
          <a:p>
            <a:pPr marL="6983" marR="2794" algn="ctr" defTabSz="554492">
              <a:lnSpc>
                <a:spcPct val="110000"/>
              </a:lnSpc>
              <a:spcBef>
                <a:spcPts val="52"/>
              </a:spcBef>
              <a:defRPr/>
            </a:pPr>
            <a:r>
              <a:rPr lang="ru-RU" sz="1698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Правительства РФ от 07.07.2021 № 1128 </a:t>
            </a:r>
          </a:p>
        </p:txBody>
      </p:sp>
      <p:grpSp>
        <p:nvGrpSpPr>
          <p:cNvPr id="142" name="Группа 141"/>
          <p:cNvGrpSpPr/>
          <p:nvPr/>
        </p:nvGrpSpPr>
        <p:grpSpPr>
          <a:xfrm rot="647359">
            <a:off x="9476549" y="824903"/>
            <a:ext cx="2589566" cy="583375"/>
            <a:chOff x="6678013" y="698345"/>
            <a:chExt cx="1902589" cy="543299"/>
          </a:xfrm>
        </p:grpSpPr>
        <p:sp>
          <p:nvSpPr>
            <p:cNvPr id="143" name="Рамка 142"/>
            <p:cNvSpPr/>
            <p:nvPr/>
          </p:nvSpPr>
          <p:spPr>
            <a:xfrm rot="20930888">
              <a:off x="6678013" y="698345"/>
              <a:ext cx="1902589" cy="543299"/>
            </a:xfrm>
            <a:prstGeom prst="frame">
              <a:avLst>
                <a:gd name="adj1" fmla="val 304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54492">
                <a:defRPr/>
              </a:pPr>
              <a:endParaRPr lang="ru-RU" sz="1092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 rot="20930888">
              <a:off x="6762916" y="765681"/>
              <a:ext cx="1725711" cy="41584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54492">
                <a:defRPr/>
              </a:pPr>
              <a:r>
                <a:rPr lang="ru-RU" sz="1213" dirty="0">
                  <a:solidFill>
                    <a:srgbClr val="C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с 1 января 2022 г.</a:t>
              </a:r>
            </a:p>
            <a:p>
              <a:pPr algn="ctr" defTabSz="554492">
                <a:defRPr/>
              </a:pPr>
              <a:r>
                <a:rPr lang="ru-RU" sz="1213" dirty="0">
                  <a:solidFill>
                    <a:srgbClr val="C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квоту обязаны соблюдать</a:t>
              </a: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9419660" y="1488560"/>
            <a:ext cx="1220754" cy="1144942"/>
            <a:chOff x="14014450" y="8351777"/>
            <a:chExt cx="2331520" cy="2236616"/>
          </a:xfrm>
        </p:grpSpPr>
        <p:sp>
          <p:nvSpPr>
            <p:cNvPr id="146" name="Овал 145"/>
            <p:cNvSpPr/>
            <p:nvPr/>
          </p:nvSpPr>
          <p:spPr>
            <a:xfrm>
              <a:off x="14014450" y="8351777"/>
              <a:ext cx="2331520" cy="22366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413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36244">
                <a:defRPr/>
              </a:pPr>
              <a:endParaRPr lang="ru-RU" sz="662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7" name="object 20"/>
            <p:cNvSpPr txBox="1"/>
            <p:nvPr/>
          </p:nvSpPr>
          <p:spPr>
            <a:xfrm>
              <a:off x="14139153" y="8492826"/>
              <a:ext cx="2082112" cy="1673843"/>
            </a:xfrm>
            <a:prstGeom prst="rect">
              <a:avLst/>
            </a:prstGeom>
          </p:spPr>
          <p:txBody>
            <a:bodyPr vert="horz" wrap="square" lIns="0" tIns="35259" rIns="0" bIns="0" rtlCol="0">
              <a:spAutoFit/>
            </a:bodyPr>
            <a:lstStyle/>
            <a:p>
              <a:pPr algn="ctr" defTabSz="554478">
                <a:defRPr/>
              </a:pPr>
              <a:r>
                <a:rPr lang="ru-RU" sz="2183" spc="-66" dirty="0"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&gt; </a:t>
              </a:r>
              <a:r>
                <a:rPr lang="en-US" sz="2183" spc="-66" dirty="0"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17</a:t>
              </a:r>
              <a:r>
                <a:rPr lang="ru-RU" sz="1213" dirty="0">
                  <a:ln w="0"/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</a:t>
              </a:r>
              <a:r>
                <a:rPr lang="ru-RU" sz="2911" dirty="0">
                  <a:ln w="0"/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 </a:t>
              </a:r>
              <a:r>
                <a:rPr lang="ru-RU" sz="2911" dirty="0">
                  <a:ln w="0"/>
                  <a:solidFill>
                    <a:prstClr val="black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 </a:t>
              </a:r>
            </a:p>
            <a:p>
              <a:pPr algn="ctr" defTabSz="554478">
                <a:defRPr/>
              </a:pPr>
              <a:r>
                <a:rPr lang="ru-RU" sz="1213" dirty="0">
                  <a:ln w="0"/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р</a:t>
              </a:r>
              <a:r>
                <a:rPr lang="ru-RU" sz="1213" dirty="0" err="1">
                  <a:ln w="0"/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егиональных</a:t>
              </a:r>
              <a:endParaRPr lang="ru-RU" sz="1213" dirty="0">
                <a:ln w="0"/>
                <a:solidFill>
                  <a:srgbClr val="0776C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  <a:p>
              <a:pPr algn="ctr" defTabSz="554478">
                <a:defRPr/>
              </a:pPr>
              <a:r>
                <a:rPr lang="ru-RU" sz="1213" dirty="0">
                  <a:ln w="0"/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заказчиков</a:t>
              </a:r>
            </a:p>
          </p:txBody>
        </p:sp>
      </p:grpSp>
      <p:sp>
        <p:nvSpPr>
          <p:cNvPr id="148" name="Прямоугольник 147"/>
          <p:cNvSpPr/>
          <p:nvPr/>
        </p:nvSpPr>
        <p:spPr>
          <a:xfrm>
            <a:off x="373998" y="1392296"/>
            <a:ext cx="9018436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92">
              <a:defRPr/>
            </a:pPr>
            <a:r>
              <a:rPr lang="ru-RU" sz="1698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Квота по закупкам (25%/20%) </a:t>
            </a:r>
            <a:r>
              <a:rPr lang="ru-RU" sz="1698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 субъектов МСП распространена </a:t>
            </a:r>
            <a:r>
              <a:rPr lang="ru-RU" sz="1698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всех заказчиков* </a:t>
            </a:r>
            <a:r>
              <a:rPr lang="ru-RU" sz="1698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Закону № </a:t>
            </a:r>
            <a:r>
              <a:rPr lang="ru-RU" sz="1698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223-ФЗ </a:t>
            </a:r>
            <a:r>
              <a:rPr lang="ru-RU" sz="1213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(*</a:t>
            </a:r>
            <a:r>
              <a:rPr lang="ru-RU" sz="1213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кроме являющихся субъектами МСП, которые </a:t>
            </a:r>
            <a:r>
              <a:rPr lang="ru-RU" sz="1213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вправе</a:t>
            </a:r>
            <a:r>
              <a:rPr lang="ru-RU" sz="1213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не соблюдать квоту)</a:t>
            </a:r>
          </a:p>
        </p:txBody>
      </p:sp>
      <p:grpSp>
        <p:nvGrpSpPr>
          <p:cNvPr id="149" name="Группа 148"/>
          <p:cNvGrpSpPr/>
          <p:nvPr/>
        </p:nvGrpSpPr>
        <p:grpSpPr>
          <a:xfrm>
            <a:off x="10937695" y="1488560"/>
            <a:ext cx="1220754" cy="1144942"/>
            <a:chOff x="14014450" y="8351777"/>
            <a:chExt cx="2331520" cy="2236616"/>
          </a:xfrm>
        </p:grpSpPr>
        <p:sp>
          <p:nvSpPr>
            <p:cNvPr id="150" name="Овал 149"/>
            <p:cNvSpPr/>
            <p:nvPr/>
          </p:nvSpPr>
          <p:spPr>
            <a:xfrm>
              <a:off x="14014450" y="8351777"/>
              <a:ext cx="2331520" cy="22366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413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36244">
                <a:defRPr/>
              </a:pPr>
              <a:endParaRPr lang="ru-RU" sz="662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1" name="object 20"/>
            <p:cNvSpPr txBox="1"/>
            <p:nvPr/>
          </p:nvSpPr>
          <p:spPr>
            <a:xfrm>
              <a:off x="14014452" y="8492826"/>
              <a:ext cx="2206817" cy="1673843"/>
            </a:xfrm>
            <a:prstGeom prst="rect">
              <a:avLst/>
            </a:prstGeom>
          </p:spPr>
          <p:txBody>
            <a:bodyPr vert="horz" wrap="square" lIns="0" tIns="35259" rIns="0" bIns="0" rtlCol="0">
              <a:spAutoFit/>
            </a:bodyPr>
            <a:lstStyle/>
            <a:p>
              <a:pPr algn="ctr" defTabSz="554478">
                <a:defRPr/>
              </a:pPr>
              <a:r>
                <a:rPr lang="ru-RU" sz="2183" spc="-66" dirty="0">
                  <a:solidFill>
                    <a:srgbClr val="0776C3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&gt; </a:t>
              </a:r>
              <a:r>
                <a:rPr lang="ru-RU" sz="2183" spc="-66" dirty="0"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3</a:t>
              </a:r>
              <a:r>
                <a:rPr lang="ru-RU" sz="1213" dirty="0">
                  <a:ln w="0"/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</a:t>
              </a:r>
              <a:r>
                <a:rPr lang="ru-RU" sz="2911" dirty="0">
                  <a:ln w="0"/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 </a:t>
              </a:r>
              <a:r>
                <a:rPr lang="ru-RU" sz="2911" dirty="0">
                  <a:ln w="0"/>
                  <a:solidFill>
                    <a:prstClr val="black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 </a:t>
              </a:r>
            </a:p>
            <a:p>
              <a:pPr algn="ctr" defTabSz="554478">
                <a:defRPr/>
              </a:pPr>
              <a:r>
                <a:rPr lang="ru-RU" sz="1213" dirty="0">
                  <a:ln w="0"/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федеральных</a:t>
              </a:r>
            </a:p>
            <a:p>
              <a:pPr algn="ctr" defTabSz="554478">
                <a:defRPr/>
              </a:pPr>
              <a:r>
                <a:rPr lang="ru-RU" sz="1213" dirty="0">
                  <a:ln w="0"/>
                  <a:solidFill>
                    <a:srgbClr val="0776C3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заказчиков</a:t>
              </a:r>
            </a:p>
          </p:txBody>
        </p:sp>
      </p:grpSp>
      <p:sp>
        <p:nvSpPr>
          <p:cNvPr id="156" name="object 2"/>
          <p:cNvSpPr/>
          <p:nvPr/>
        </p:nvSpPr>
        <p:spPr>
          <a:xfrm>
            <a:off x="688691" y="2439084"/>
            <a:ext cx="8134567" cy="521066"/>
          </a:xfrm>
          <a:custGeom>
            <a:avLst/>
            <a:gdLst/>
            <a:ahLst/>
            <a:cxnLst/>
            <a:rect l="l" t="t" r="r" b="b"/>
            <a:pathLst>
              <a:path w="1349375" h="182245">
                <a:moveTo>
                  <a:pt x="1257909" y="0"/>
                </a:moveTo>
                <a:lnTo>
                  <a:pt x="91109" y="0"/>
                </a:lnTo>
                <a:lnTo>
                  <a:pt x="55731" y="7190"/>
                </a:lnTo>
                <a:lnTo>
                  <a:pt x="26762" y="26766"/>
                </a:lnTo>
                <a:lnTo>
                  <a:pt x="7188" y="55737"/>
                </a:lnTo>
                <a:lnTo>
                  <a:pt x="0" y="91109"/>
                </a:lnTo>
                <a:lnTo>
                  <a:pt x="7188" y="126487"/>
                </a:lnTo>
                <a:lnTo>
                  <a:pt x="26762" y="155457"/>
                </a:lnTo>
                <a:lnTo>
                  <a:pt x="55731" y="175031"/>
                </a:lnTo>
                <a:lnTo>
                  <a:pt x="91109" y="182219"/>
                </a:lnTo>
                <a:lnTo>
                  <a:pt x="1257909" y="182219"/>
                </a:lnTo>
                <a:lnTo>
                  <a:pt x="1293287" y="175031"/>
                </a:lnTo>
                <a:lnTo>
                  <a:pt x="1322257" y="155457"/>
                </a:lnTo>
                <a:lnTo>
                  <a:pt x="1341830" y="126487"/>
                </a:lnTo>
                <a:lnTo>
                  <a:pt x="1349019" y="91109"/>
                </a:lnTo>
                <a:lnTo>
                  <a:pt x="1341830" y="55737"/>
                </a:lnTo>
                <a:lnTo>
                  <a:pt x="1322257" y="26766"/>
                </a:lnTo>
                <a:lnTo>
                  <a:pt x="1293287" y="7190"/>
                </a:lnTo>
                <a:lnTo>
                  <a:pt x="125790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 defTabSz="914358"/>
            <a:r>
              <a:rPr lang="ru-RU" sz="1632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Критерии в отношении заказчиков для проведения оценки</a:t>
            </a:r>
          </a:p>
          <a:p>
            <a:pPr algn="ctr" defTabSz="914358"/>
            <a:r>
              <a:rPr lang="ru-RU" sz="1632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мониторинга соответствия</a:t>
            </a:r>
            <a:endParaRPr sz="1632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018422" y="3374818"/>
            <a:ext cx="3280750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spc="-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ОЦЕНКА: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5369358" y="3500789"/>
            <a:ext cx="3177559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400" b="1" spc="-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МОНИТОРИНГ: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5529369" y="4213314"/>
            <a:ext cx="2890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 </a:t>
            </a:r>
            <a:r>
              <a:rPr lang="ru-RU" sz="1600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остальные Заказчики по 223-ФЗ, не попавшие под оценку соответствия</a:t>
            </a:r>
            <a:endParaRPr lang="ru-RU" sz="1600" spc="-5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61" name="Oval 10">
            <a:extLst>
              <a:ext uri="{FF2B5EF4-FFF2-40B4-BE49-F238E27FC236}">
                <a16:creationId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5171066" y="4213314"/>
            <a:ext cx="300541" cy="28676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1698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ID" sz="1698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2" name="Группа 161"/>
          <p:cNvGrpSpPr/>
          <p:nvPr/>
        </p:nvGrpSpPr>
        <p:grpSpPr>
          <a:xfrm rot="647359">
            <a:off x="9506444" y="2763950"/>
            <a:ext cx="2589566" cy="583375"/>
            <a:chOff x="6678013" y="698345"/>
            <a:chExt cx="1902589" cy="543299"/>
          </a:xfrm>
        </p:grpSpPr>
        <p:sp>
          <p:nvSpPr>
            <p:cNvPr id="163" name="Рамка 162"/>
            <p:cNvSpPr/>
            <p:nvPr/>
          </p:nvSpPr>
          <p:spPr>
            <a:xfrm rot="20930888">
              <a:off x="6678013" y="698345"/>
              <a:ext cx="1902589" cy="543299"/>
            </a:xfrm>
            <a:prstGeom prst="frame">
              <a:avLst>
                <a:gd name="adj1" fmla="val 304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54492">
                <a:defRPr/>
              </a:pPr>
              <a:endParaRPr lang="ru-RU" sz="1092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>
            <a:xfrm rot="20930888">
              <a:off x="6762916" y="765681"/>
              <a:ext cx="1725711" cy="41584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54492">
                <a:defRPr/>
              </a:pPr>
              <a:r>
                <a:rPr lang="ru-RU" sz="1213" dirty="0">
                  <a:solidFill>
                    <a:srgbClr val="C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с 1 января 2022 г.</a:t>
              </a:r>
            </a:p>
            <a:p>
              <a:pPr algn="ctr" defTabSz="554492">
                <a:defRPr/>
              </a:pPr>
              <a:r>
                <a:rPr lang="ru-RU" sz="1213" dirty="0">
                  <a:solidFill>
                    <a:srgbClr val="C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УО контролируют</a:t>
              </a:r>
            </a:p>
          </p:txBody>
        </p:sp>
      </p:grpSp>
      <p:grpSp>
        <p:nvGrpSpPr>
          <p:cNvPr id="165" name="Группа 164"/>
          <p:cNvGrpSpPr/>
          <p:nvPr/>
        </p:nvGrpSpPr>
        <p:grpSpPr>
          <a:xfrm rot="647359">
            <a:off x="9510839" y="4446934"/>
            <a:ext cx="2592190" cy="658128"/>
            <a:chOff x="6676085" y="698345"/>
            <a:chExt cx="1904517" cy="543299"/>
          </a:xfrm>
        </p:grpSpPr>
        <p:sp>
          <p:nvSpPr>
            <p:cNvPr id="166" name="Рамка 165"/>
            <p:cNvSpPr/>
            <p:nvPr/>
          </p:nvSpPr>
          <p:spPr>
            <a:xfrm rot="20930888">
              <a:off x="6678013" y="698345"/>
              <a:ext cx="1902589" cy="543299"/>
            </a:xfrm>
            <a:prstGeom prst="frame">
              <a:avLst>
                <a:gd name="adj1" fmla="val 304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54492">
                <a:defRPr/>
              </a:pPr>
              <a:endParaRPr lang="ru-RU" sz="1092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 rot="20930888">
              <a:off x="6676085" y="734627"/>
              <a:ext cx="1878532" cy="47109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54492">
                <a:defRPr/>
              </a:pPr>
              <a:r>
                <a:rPr lang="ru-RU" sz="1213" dirty="0">
                  <a:solidFill>
                    <a:srgbClr val="C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со дня вступления в силу </a:t>
              </a:r>
            </a:p>
            <a:p>
              <a:pPr algn="ctr" defTabSz="554492">
                <a:defRPr/>
              </a:pPr>
              <a:r>
                <a:rPr lang="ru-RU" sz="1213" dirty="0">
                  <a:solidFill>
                    <a:srgbClr val="C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изм. в ПП РФ 1169</a:t>
              </a:r>
            </a:p>
            <a:p>
              <a:pPr algn="ctr" defTabSz="554492">
                <a:defRPr/>
              </a:pPr>
              <a:r>
                <a:rPr lang="ru-RU" sz="1213" dirty="0">
                  <a:solidFill>
                    <a:srgbClr val="C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УО контролируют</a:t>
              </a:r>
            </a:p>
          </p:txBody>
        </p:sp>
      </p:grpSp>
      <p:sp>
        <p:nvSpPr>
          <p:cNvPr id="168" name="Овал 167"/>
          <p:cNvSpPr/>
          <p:nvPr/>
        </p:nvSpPr>
        <p:spPr>
          <a:xfrm>
            <a:off x="9340997" y="5295057"/>
            <a:ext cx="1134952" cy="1038293"/>
          </a:xfrm>
          <a:prstGeom prst="ellipse">
            <a:avLst/>
          </a:prstGeom>
          <a:solidFill>
            <a:srgbClr val="FF6362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6244"/>
            <a:r>
              <a:rPr lang="ru-RU" sz="2911" b="1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474</a:t>
            </a:r>
          </a:p>
          <a:p>
            <a:pPr algn="ctr" defTabSz="336244"/>
            <a:r>
              <a:rPr lang="ru-RU" sz="1092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заказчика</a:t>
            </a:r>
          </a:p>
          <a:p>
            <a:pPr algn="ctr" defTabSz="336244"/>
            <a:r>
              <a:rPr lang="ru-RU" sz="849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(оценка)</a:t>
            </a:r>
          </a:p>
        </p:txBody>
      </p:sp>
      <p:sp>
        <p:nvSpPr>
          <p:cNvPr id="169" name="Овал 168"/>
          <p:cNvSpPr/>
          <p:nvPr/>
        </p:nvSpPr>
        <p:spPr>
          <a:xfrm>
            <a:off x="10947356" y="5220083"/>
            <a:ext cx="1229932" cy="1149324"/>
          </a:xfrm>
          <a:prstGeom prst="ellipse">
            <a:avLst/>
          </a:prstGeom>
          <a:solidFill>
            <a:srgbClr val="006EF3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6244"/>
            <a:r>
              <a:rPr lang="en-US" sz="1698" b="1" dirty="0">
                <a:solidFill>
                  <a:prstClr val="white"/>
                </a:solidFill>
                <a:latin typeface="Century Gothic" panose="020B0502020202020204" pitchFamily="34" charset="0"/>
              </a:rPr>
              <a:t>&gt;</a:t>
            </a:r>
            <a:r>
              <a:rPr lang="en-US" sz="1698" b="1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17</a:t>
            </a:r>
            <a:r>
              <a:rPr lang="ru-RU" sz="1213" b="1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endParaRPr lang="ru-RU" sz="2911" b="1" dirty="0">
              <a:solidFill>
                <a:prstClr val="white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 defTabSz="336244"/>
            <a:r>
              <a:rPr lang="ru-RU" sz="1092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заказчиков</a:t>
            </a:r>
          </a:p>
          <a:p>
            <a:pPr algn="ctr" defTabSz="336244"/>
            <a:r>
              <a:rPr lang="ru-RU" sz="849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(мониторинг)</a:t>
            </a:r>
          </a:p>
        </p:txBody>
      </p:sp>
      <p:sp>
        <p:nvSpPr>
          <p:cNvPr id="6" name="Плюс 5"/>
          <p:cNvSpPr/>
          <p:nvPr/>
        </p:nvSpPr>
        <p:spPr>
          <a:xfrm>
            <a:off x="10535481" y="5629372"/>
            <a:ext cx="362574" cy="369662"/>
          </a:xfrm>
          <a:prstGeom prst="mathPlus">
            <a:avLst/>
          </a:prstGeom>
          <a:solidFill>
            <a:srgbClr val="006EF3"/>
          </a:solidFill>
          <a:ln>
            <a:solidFill>
              <a:srgbClr val="006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</p:spTree>
    <p:extLst>
      <p:ext uri="{BB962C8B-B14F-4D97-AF65-F5344CB8AC3E}">
        <p14:creationId xmlns:p14="http://schemas.microsoft.com/office/powerpoint/2010/main" val="226898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8778053" y="6377941"/>
            <a:ext cx="2803963" cy="167972"/>
          </a:xfrm>
        </p:spPr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 dirty="0"/>
          </a:p>
        </p:txBody>
      </p:sp>
      <p:sp>
        <p:nvSpPr>
          <p:cNvPr id="18" name="object 20"/>
          <p:cNvSpPr txBox="1"/>
          <p:nvPr/>
        </p:nvSpPr>
        <p:spPr>
          <a:xfrm>
            <a:off x="311119" y="205646"/>
            <a:ext cx="10203540" cy="525311"/>
          </a:xfrm>
          <a:prstGeom prst="rect">
            <a:avLst/>
          </a:prstGeom>
        </p:spPr>
        <p:txBody>
          <a:bodyPr vert="horz" wrap="square" lIns="0" tIns="58141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ru-RU" sz="3032" spc="-9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Особенности и предмет </a:t>
            </a:r>
            <a:r>
              <a:rPr lang="ru-RU" sz="2971" b="1" spc="-9" dirty="0">
                <a:solidFill>
                  <a:srgbClr val="FF0000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мониторинга соответствия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142862" y="4128259"/>
            <a:ext cx="5215387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83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 мониторинга соответствия</a:t>
            </a:r>
            <a:r>
              <a:rPr lang="ru-RU" sz="218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1916092" y="4164725"/>
            <a:ext cx="5668927" cy="35549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ru-RU" sz="109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857480" y="4694371"/>
            <a:ext cx="8463038" cy="472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95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Соблюдение квоты в плане закупки по «прямым» закупкам (</a:t>
            </a:r>
            <a:r>
              <a:rPr lang="ru-RU" sz="1395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2022 года – 20%</a:t>
            </a:r>
            <a:r>
              <a:rPr lang="ru-RU" sz="1395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); в годовом отчете – общей квоты закупок у СМСП и квоты по «прямым» закупкам (</a:t>
            </a:r>
            <a:r>
              <a:rPr lang="ru-RU" sz="1395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2022 года – 25% и 20% </a:t>
            </a:r>
            <a:r>
              <a:rPr lang="ru-RU" sz="1092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соответственно</a:t>
            </a:r>
            <a:r>
              <a:rPr lang="ru-RU" sz="1395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</p:txBody>
      </p:sp>
      <p:sp>
        <p:nvSpPr>
          <p:cNvPr id="155" name="Oval 10">
            <a:extLst>
              <a:ext uri="{FF2B5EF4-FFF2-40B4-BE49-F238E27FC236}">
                <a16:creationId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340414" y="5310964"/>
            <a:ext cx="479341" cy="494246"/>
          </a:xfrm>
          <a:prstGeom prst="ellipse">
            <a:avLst/>
          </a:prstGeom>
          <a:solidFill>
            <a:srgbClr val="0C7CC9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8">
              <a:defRPr/>
            </a:pPr>
            <a:r>
              <a:rPr lang="ru-RU" sz="2800" kern="0" dirty="0">
                <a:solidFill>
                  <a:prstClr val="white"/>
                </a:solidFill>
                <a:latin typeface="Bahnschrift"/>
              </a:rPr>
              <a:t>2</a:t>
            </a:r>
            <a:endParaRPr lang="en-ID" sz="2800" kern="0" dirty="0">
              <a:solidFill>
                <a:prstClr val="white"/>
              </a:solidFill>
              <a:latin typeface="Bahnschrif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855178" y="5943001"/>
            <a:ext cx="8445137" cy="516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95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Установленные Правительством Российской Федерации требования к содержанию годового отчета</a:t>
            </a:r>
          </a:p>
        </p:txBody>
      </p:sp>
      <p:sp>
        <p:nvSpPr>
          <p:cNvPr id="157" name="Oval 10">
            <a:extLst>
              <a:ext uri="{FF2B5EF4-FFF2-40B4-BE49-F238E27FC236}">
                <a16:creationId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322511" y="5943002"/>
            <a:ext cx="479341" cy="494246"/>
          </a:xfrm>
          <a:prstGeom prst="ellipse">
            <a:avLst/>
          </a:prstGeom>
          <a:solidFill>
            <a:srgbClr val="0C7CC9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8">
              <a:defRPr/>
            </a:pPr>
            <a:r>
              <a:rPr lang="ru-RU" sz="2800" kern="0" dirty="0">
                <a:solidFill>
                  <a:prstClr val="white"/>
                </a:solidFill>
                <a:latin typeface="Bahnschrift"/>
              </a:rPr>
              <a:t>3</a:t>
            </a:r>
            <a:endParaRPr lang="en-ID" sz="2800" kern="0" dirty="0">
              <a:solidFill>
                <a:prstClr val="white"/>
              </a:solidFill>
              <a:latin typeface="Bahnschrif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855178" y="5321794"/>
            <a:ext cx="8460863" cy="472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95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Соответствие раздела МСП плана закупки размещённому перечню товаров, работ, услуг, </a:t>
            </a:r>
            <a:br>
              <a:rPr lang="ru-RU" sz="1395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95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закупаемых у субъектов МСП</a:t>
            </a:r>
          </a:p>
        </p:txBody>
      </p:sp>
      <p:sp>
        <p:nvSpPr>
          <p:cNvPr id="159" name="Oval 10">
            <a:extLst>
              <a:ext uri="{FF2B5EF4-FFF2-40B4-BE49-F238E27FC236}">
                <a16:creationId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340414" y="4667374"/>
            <a:ext cx="479341" cy="494246"/>
          </a:xfrm>
          <a:prstGeom prst="ellipse">
            <a:avLst/>
          </a:prstGeom>
          <a:solidFill>
            <a:srgbClr val="0C7CC9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58">
              <a:defRPr/>
            </a:pPr>
            <a:r>
              <a:rPr lang="ru-RU" sz="2800" kern="0" dirty="0">
                <a:solidFill>
                  <a:prstClr val="white"/>
                </a:solidFill>
                <a:latin typeface="Bahnschrift"/>
              </a:rPr>
              <a:t>1</a:t>
            </a:r>
            <a:endParaRPr lang="en-ID" sz="2800" kern="0" dirty="0">
              <a:solidFill>
                <a:prstClr val="white"/>
              </a:solidFill>
              <a:latin typeface="Bahnschrif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401239" y="764973"/>
            <a:ext cx="4101163" cy="1421900"/>
          </a:xfrm>
          <a:prstGeom prst="rect">
            <a:avLst/>
          </a:prstGeom>
          <a:solidFill>
            <a:srgbClr val="006E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54466"/>
            <a:endParaRPr lang="ru-RU" sz="1100" dirty="0">
              <a:ln w="0"/>
              <a:solidFill>
                <a:srgbClr val="0776C3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5218053" y="764973"/>
            <a:ext cx="4046839" cy="1421900"/>
          </a:xfrm>
          <a:prstGeom prst="rect">
            <a:avLst/>
          </a:prstGeom>
          <a:solidFill>
            <a:srgbClr val="006E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54466"/>
            <a:endParaRPr lang="ru-RU" sz="1100">
              <a:ln w="0"/>
              <a:solidFill>
                <a:srgbClr val="0776C3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373333" y="806803"/>
            <a:ext cx="3129069" cy="121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размещении в ЕИС заказчиком плана закупки/ изменений в план закупки/годового отчета </a:t>
            </a:r>
            <a:b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ЛК 223-ФЗ УО формируется уведомление о таком размещении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6455143" y="1063239"/>
            <a:ext cx="2630884" cy="76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Уведомления отражаются </a:t>
            </a:r>
          </a:p>
          <a:p>
            <a:pPr lvl="0" algn="ctr"/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разделе «Уведомления для мониторинга»</a:t>
            </a: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12" y="872236"/>
            <a:ext cx="1277408" cy="1277408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2" y="882803"/>
            <a:ext cx="1149028" cy="1287651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340407" y="2313536"/>
            <a:ext cx="8498375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83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УО проводит мониторинг соответствия в течение</a:t>
            </a:r>
            <a:r>
              <a:rPr lang="ru-RU" sz="218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636340" y="2340292"/>
            <a:ext cx="8228260" cy="35549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ru-RU" sz="109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Стрелка вниз 167"/>
          <p:cNvSpPr/>
          <p:nvPr/>
        </p:nvSpPr>
        <p:spPr>
          <a:xfrm>
            <a:off x="1740891" y="2746778"/>
            <a:ext cx="325875" cy="307591"/>
          </a:xfrm>
          <a:prstGeom prst="downArrow">
            <a:avLst/>
          </a:prstGeom>
          <a:solidFill>
            <a:srgbClr val="006EF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69" name="Стрелка вниз 168"/>
          <p:cNvSpPr/>
          <p:nvPr/>
        </p:nvSpPr>
        <p:spPr>
          <a:xfrm>
            <a:off x="4750555" y="2749848"/>
            <a:ext cx="325875" cy="307591"/>
          </a:xfrm>
          <a:prstGeom prst="downArrow">
            <a:avLst/>
          </a:prstGeom>
          <a:solidFill>
            <a:srgbClr val="006EF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70" name="object 2"/>
          <p:cNvSpPr/>
          <p:nvPr/>
        </p:nvSpPr>
        <p:spPr>
          <a:xfrm>
            <a:off x="402136" y="3092893"/>
            <a:ext cx="3013815" cy="771660"/>
          </a:xfrm>
          <a:custGeom>
            <a:avLst/>
            <a:gdLst/>
            <a:ahLst/>
            <a:cxnLst/>
            <a:rect l="l" t="t" r="r" b="b"/>
            <a:pathLst>
              <a:path w="1349375" h="182245">
                <a:moveTo>
                  <a:pt x="1257909" y="0"/>
                </a:moveTo>
                <a:lnTo>
                  <a:pt x="91109" y="0"/>
                </a:lnTo>
                <a:lnTo>
                  <a:pt x="55731" y="7190"/>
                </a:lnTo>
                <a:lnTo>
                  <a:pt x="26762" y="26766"/>
                </a:lnTo>
                <a:lnTo>
                  <a:pt x="7188" y="55737"/>
                </a:lnTo>
                <a:lnTo>
                  <a:pt x="0" y="91109"/>
                </a:lnTo>
                <a:lnTo>
                  <a:pt x="7188" y="126487"/>
                </a:lnTo>
                <a:lnTo>
                  <a:pt x="26762" y="155457"/>
                </a:lnTo>
                <a:lnTo>
                  <a:pt x="55731" y="175031"/>
                </a:lnTo>
                <a:lnTo>
                  <a:pt x="91109" y="182219"/>
                </a:lnTo>
                <a:lnTo>
                  <a:pt x="1257909" y="182219"/>
                </a:lnTo>
                <a:lnTo>
                  <a:pt x="1293287" y="175031"/>
                </a:lnTo>
                <a:lnTo>
                  <a:pt x="1322257" y="155457"/>
                </a:lnTo>
                <a:lnTo>
                  <a:pt x="1341830" y="126487"/>
                </a:lnTo>
                <a:lnTo>
                  <a:pt x="1349019" y="91109"/>
                </a:lnTo>
                <a:lnTo>
                  <a:pt x="1341830" y="55737"/>
                </a:lnTo>
                <a:lnTo>
                  <a:pt x="1322257" y="26766"/>
                </a:lnTo>
                <a:lnTo>
                  <a:pt x="1293287" y="7190"/>
                </a:lnTo>
                <a:lnTo>
                  <a:pt x="1257909" y="0"/>
                </a:lnTo>
                <a:close/>
              </a:path>
            </a:pathLst>
          </a:custGeom>
          <a:solidFill>
            <a:srgbClr val="011CFF"/>
          </a:solidFill>
        </p:spPr>
        <p:txBody>
          <a:bodyPr wrap="square" lIns="0" tIns="0" rIns="0" bIns="0" rtlCol="0"/>
          <a:lstStyle/>
          <a:p>
            <a:pPr algn="ctr" defTabSz="914358"/>
            <a:r>
              <a:rPr lang="ru-RU" sz="1632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 рабочих дня </a:t>
            </a:r>
          </a:p>
          <a:p>
            <a:pPr algn="ctr" defTabSz="914358"/>
            <a:r>
              <a:rPr lang="ru-RU" sz="1632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изменениям в план закупки</a:t>
            </a:r>
            <a:endParaRPr sz="1632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71" name="object 2"/>
          <p:cNvSpPr/>
          <p:nvPr/>
        </p:nvSpPr>
        <p:spPr>
          <a:xfrm>
            <a:off x="3560172" y="3096977"/>
            <a:ext cx="2706643" cy="770032"/>
          </a:xfrm>
          <a:custGeom>
            <a:avLst/>
            <a:gdLst/>
            <a:ahLst/>
            <a:cxnLst/>
            <a:rect l="l" t="t" r="r" b="b"/>
            <a:pathLst>
              <a:path w="1349375" h="182245">
                <a:moveTo>
                  <a:pt x="1257909" y="0"/>
                </a:moveTo>
                <a:lnTo>
                  <a:pt x="91109" y="0"/>
                </a:lnTo>
                <a:lnTo>
                  <a:pt x="55731" y="7190"/>
                </a:lnTo>
                <a:lnTo>
                  <a:pt x="26762" y="26766"/>
                </a:lnTo>
                <a:lnTo>
                  <a:pt x="7188" y="55737"/>
                </a:lnTo>
                <a:lnTo>
                  <a:pt x="0" y="91109"/>
                </a:lnTo>
                <a:lnTo>
                  <a:pt x="7188" y="126487"/>
                </a:lnTo>
                <a:lnTo>
                  <a:pt x="26762" y="155457"/>
                </a:lnTo>
                <a:lnTo>
                  <a:pt x="55731" y="175031"/>
                </a:lnTo>
                <a:lnTo>
                  <a:pt x="91109" y="182219"/>
                </a:lnTo>
                <a:lnTo>
                  <a:pt x="1257909" y="182219"/>
                </a:lnTo>
                <a:lnTo>
                  <a:pt x="1293287" y="175031"/>
                </a:lnTo>
                <a:lnTo>
                  <a:pt x="1322257" y="155457"/>
                </a:lnTo>
                <a:lnTo>
                  <a:pt x="1341830" y="126487"/>
                </a:lnTo>
                <a:lnTo>
                  <a:pt x="1349019" y="91109"/>
                </a:lnTo>
                <a:lnTo>
                  <a:pt x="1341830" y="55737"/>
                </a:lnTo>
                <a:lnTo>
                  <a:pt x="1322257" y="26766"/>
                </a:lnTo>
                <a:lnTo>
                  <a:pt x="1293287" y="7190"/>
                </a:lnTo>
                <a:lnTo>
                  <a:pt x="1257909" y="0"/>
                </a:lnTo>
                <a:close/>
              </a:path>
            </a:pathLst>
          </a:custGeom>
          <a:solidFill>
            <a:srgbClr val="011CFF"/>
          </a:solidFill>
        </p:spPr>
        <p:txBody>
          <a:bodyPr wrap="square" lIns="0" tIns="0" rIns="0" bIns="0" rtlCol="0"/>
          <a:lstStyle/>
          <a:p>
            <a:pPr algn="ctr" defTabSz="914358"/>
            <a:r>
              <a:rPr lang="ru-RU" sz="1632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 рабочих дней </a:t>
            </a:r>
          </a:p>
          <a:p>
            <a:pPr algn="ctr" defTabSz="914358"/>
            <a:r>
              <a:rPr lang="ru-RU" sz="1632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плану закупки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430610" y="1269659"/>
            <a:ext cx="2671660" cy="4931806"/>
          </a:xfrm>
          <a:prstGeom prst="roundRect">
            <a:avLst>
              <a:gd name="adj" fmla="val 50000"/>
            </a:avLst>
          </a:prstGeom>
          <a:solidFill>
            <a:srgbClr val="006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58475" y="1747707"/>
            <a:ext cx="815929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lang="ru-RU" sz="194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НПА:</a:t>
            </a:r>
            <a:endParaRPr lang="ru-RU" sz="1092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687600" y="2312290"/>
            <a:ext cx="2364396" cy="340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706" indent="-110706">
              <a:spcAft>
                <a:spcPts val="2183"/>
              </a:spcAft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Федеральный закон </a:t>
            </a:r>
            <a:b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18.07.2011 № 223-ФЗ;</a:t>
            </a:r>
          </a:p>
          <a:p>
            <a:pPr marL="110706" indent="-110706">
              <a:spcAft>
                <a:spcPts val="2183"/>
              </a:spcAft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Правительства РФ </a:t>
            </a:r>
            <a:br>
              <a:rPr lang="ru-RU" sz="1455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55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11.12.2014 г. № 1352;</a:t>
            </a:r>
          </a:p>
          <a:p>
            <a:pPr marL="110706" indent="-110706">
              <a:spcAft>
                <a:spcPts val="2183"/>
              </a:spcAft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Правительства РФ</a:t>
            </a:r>
            <a:b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29.10.2015 № 1169;</a:t>
            </a:r>
          </a:p>
          <a:p>
            <a:pPr marL="110706" indent="-110706">
              <a:spcAft>
                <a:spcPts val="2183"/>
              </a:spcAft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Правительства РФ </a:t>
            </a:r>
            <a:b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10.09.2012 № 908.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7618436" y="2747111"/>
            <a:ext cx="325875" cy="307591"/>
          </a:xfrm>
          <a:prstGeom prst="downArrow">
            <a:avLst/>
          </a:prstGeom>
          <a:solidFill>
            <a:srgbClr val="69AF85"/>
          </a:solidFill>
          <a:ln w="3175">
            <a:solidFill>
              <a:srgbClr val="69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1" name="object 2"/>
          <p:cNvSpPr/>
          <p:nvPr/>
        </p:nvSpPr>
        <p:spPr>
          <a:xfrm>
            <a:off x="6428053" y="3094239"/>
            <a:ext cx="2706643" cy="770032"/>
          </a:xfrm>
          <a:custGeom>
            <a:avLst/>
            <a:gdLst/>
            <a:ahLst/>
            <a:cxnLst/>
            <a:rect l="l" t="t" r="r" b="b"/>
            <a:pathLst>
              <a:path w="1349375" h="182245">
                <a:moveTo>
                  <a:pt x="1257909" y="0"/>
                </a:moveTo>
                <a:lnTo>
                  <a:pt x="91109" y="0"/>
                </a:lnTo>
                <a:lnTo>
                  <a:pt x="55731" y="7190"/>
                </a:lnTo>
                <a:lnTo>
                  <a:pt x="26762" y="26766"/>
                </a:lnTo>
                <a:lnTo>
                  <a:pt x="7188" y="55737"/>
                </a:lnTo>
                <a:lnTo>
                  <a:pt x="0" y="91109"/>
                </a:lnTo>
                <a:lnTo>
                  <a:pt x="7188" y="126487"/>
                </a:lnTo>
                <a:lnTo>
                  <a:pt x="26762" y="155457"/>
                </a:lnTo>
                <a:lnTo>
                  <a:pt x="55731" y="175031"/>
                </a:lnTo>
                <a:lnTo>
                  <a:pt x="91109" y="182219"/>
                </a:lnTo>
                <a:lnTo>
                  <a:pt x="1257909" y="182219"/>
                </a:lnTo>
                <a:lnTo>
                  <a:pt x="1293287" y="175031"/>
                </a:lnTo>
                <a:lnTo>
                  <a:pt x="1322257" y="155457"/>
                </a:lnTo>
                <a:lnTo>
                  <a:pt x="1341830" y="126487"/>
                </a:lnTo>
                <a:lnTo>
                  <a:pt x="1349019" y="91109"/>
                </a:lnTo>
                <a:lnTo>
                  <a:pt x="1341830" y="55737"/>
                </a:lnTo>
                <a:lnTo>
                  <a:pt x="1322257" y="26766"/>
                </a:lnTo>
                <a:lnTo>
                  <a:pt x="1293287" y="7190"/>
                </a:lnTo>
                <a:lnTo>
                  <a:pt x="1257909" y="0"/>
                </a:lnTo>
                <a:close/>
              </a:path>
            </a:pathLst>
          </a:custGeom>
          <a:solidFill>
            <a:srgbClr val="69AF85"/>
          </a:solidFill>
        </p:spPr>
        <p:txBody>
          <a:bodyPr wrap="square" lIns="0" tIns="0" rIns="0" bIns="0" rtlCol="0"/>
          <a:lstStyle/>
          <a:p>
            <a:pPr algn="ctr" defTabSz="914358"/>
            <a:r>
              <a:rPr lang="ru-RU" sz="1632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 рабочих дней - </a:t>
            </a:r>
            <a:r>
              <a:rPr lang="ru-RU" sz="1632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ГО</a:t>
            </a:r>
          </a:p>
          <a:p>
            <a:pPr algn="ctr" defTabSz="914358"/>
            <a:r>
              <a:rPr lang="ru-RU" sz="1632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 рабочих дней</a:t>
            </a:r>
            <a:r>
              <a:rPr lang="ru-RU" sz="1632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– повторный мониторинг ГО</a:t>
            </a:r>
          </a:p>
        </p:txBody>
      </p:sp>
    </p:spTree>
    <p:extLst>
      <p:ext uri="{BB962C8B-B14F-4D97-AF65-F5344CB8AC3E}">
        <p14:creationId xmlns:p14="http://schemas.microsoft.com/office/powerpoint/2010/main" val="360344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8778053" y="6377940"/>
            <a:ext cx="2803963" cy="223963"/>
          </a:xfrm>
        </p:spPr>
        <p:txBody>
          <a:bodyPr/>
          <a:lstStyle/>
          <a:p>
            <a:fld id="{B6F15528-21DE-4FAA-801E-634DDDAF4B2B}" type="slidenum">
              <a:rPr lang="ru-RU" sz="1455"/>
              <a:t>6</a:t>
            </a:fld>
            <a:endParaRPr lang="ru-RU" sz="1455" dirty="0"/>
          </a:p>
        </p:txBody>
      </p:sp>
      <p:sp>
        <p:nvSpPr>
          <p:cNvPr id="18" name="object 20"/>
          <p:cNvSpPr txBox="1"/>
          <p:nvPr/>
        </p:nvSpPr>
        <p:spPr>
          <a:xfrm>
            <a:off x="381808" y="225537"/>
            <a:ext cx="10203540" cy="506652"/>
          </a:xfrm>
          <a:prstGeom prst="rect">
            <a:avLst/>
          </a:prstGeom>
        </p:spPr>
        <p:txBody>
          <a:bodyPr vert="horz" wrap="square" lIns="0" tIns="58141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ru-RU" sz="2911" b="1" spc="-9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Требуемые документы для заказчика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69955" y="1674083"/>
            <a:ext cx="1712060" cy="1137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lang="ru-RU" sz="1698" b="1" dirty="0">
                <a:solidFill>
                  <a:srgbClr val="FFFFFF"/>
                </a:solidFill>
                <a:latin typeface="PT Root UI" panose="020B0303020202020204"/>
                <a:ea typeface="Segoe UI" panose="020B0502040204020203" pitchFamily="34" charset="0"/>
                <a:cs typeface="Segoe UI" panose="020B0502040204020203" pitchFamily="34" charset="0"/>
              </a:rPr>
              <a:t>Проверка принадлежности к субъектам МСП</a:t>
            </a:r>
            <a:endParaRPr lang="ru-RU" sz="1698" dirty="0">
              <a:latin typeface="PT Root UI" panose="020B0303020202020204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257175" y="2276586"/>
            <a:ext cx="2657475" cy="2797559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 algn="ctr">
              <a:spcBef>
                <a:spcPts val="114"/>
              </a:spcBef>
            </a:pPr>
            <a:r>
              <a:rPr lang="ru-RU" sz="2000" b="1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Положение о закупке </a:t>
            </a:r>
          </a:p>
          <a:p>
            <a:pPr marL="12699" algn="ctr">
              <a:spcBef>
                <a:spcPts val="114"/>
              </a:spcBef>
            </a:pPr>
            <a:r>
              <a:rPr lang="ru-RU" sz="2000" spc="-1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должно </a:t>
            </a:r>
            <a:r>
              <a:rPr lang="ru-RU"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содержать положения, определяющие особенности участия субъектов МСП в закупках с учетом требований ППРФ №1352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2914650" y="2279447"/>
            <a:ext cx="3111283" cy="3438760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 algn="ctr">
              <a:spcBef>
                <a:spcPts val="114"/>
              </a:spcBef>
            </a:pPr>
            <a:r>
              <a:rPr lang="ru-RU" sz="2000" b="1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Перечень товаров, работ, услуг, закупка которых осуществляется </a:t>
            </a:r>
          </a:p>
          <a:p>
            <a:pPr marL="12699" algn="ctr">
              <a:spcBef>
                <a:spcPts val="114"/>
              </a:spcBef>
            </a:pPr>
            <a:r>
              <a:rPr lang="ru-RU" sz="2000" b="1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 субъектов МСП</a:t>
            </a:r>
          </a:p>
          <a:p>
            <a:pPr marL="12699" algn="ctr">
              <a:spcBef>
                <a:spcPts val="114"/>
              </a:spcBef>
            </a:pPr>
            <a:r>
              <a:rPr lang="ru-RU"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должен быть размещен в ЕИС для проведения закупки товаров, работ, услуг с установленным требованием </a:t>
            </a:r>
          </a:p>
          <a:p>
            <a:pPr marL="12699" algn="ctr">
              <a:spcBef>
                <a:spcPts val="114"/>
              </a:spcBef>
            </a:pPr>
            <a:r>
              <a:rPr lang="ru-RU"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участии в закупке только субъектов МСП. </a:t>
            </a:r>
          </a:p>
        </p:txBody>
      </p:sp>
      <p:sp>
        <p:nvSpPr>
          <p:cNvPr id="15" name="object 6"/>
          <p:cNvSpPr txBox="1"/>
          <p:nvPr/>
        </p:nvSpPr>
        <p:spPr>
          <a:xfrm>
            <a:off x="5934076" y="2276586"/>
            <a:ext cx="3437256" cy="3474667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 algn="ctr">
              <a:spcBef>
                <a:spcPts val="114"/>
              </a:spcBef>
            </a:pPr>
            <a:r>
              <a:rPr lang="ru-RU" sz="1600" b="1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 закупки заказчиков</a:t>
            </a:r>
            <a:r>
              <a:rPr lang="ru-RU"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разделом МСП </a:t>
            </a:r>
            <a:r>
              <a:rPr lang="ru-RU"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раздел с информацией о планируемых закупках, участниками которых могут быть только субъекты МСП. </a:t>
            </a:r>
          </a:p>
          <a:p>
            <a:pPr marL="12699" algn="ctr">
              <a:spcBef>
                <a:spcPts val="114"/>
              </a:spcBef>
            </a:pPr>
            <a:r>
              <a:rPr lang="ru-RU" sz="1600" spc="-15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</a:t>
            </a:r>
            <a:r>
              <a:rPr lang="ru-RU"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МСП плана закупки должен соответствовать размещенному перечню товаров, работ, услуг, закупаемых у субъектов МСП, а именно коды ОКПД2, которые указываются в разделе МСП должны содержаться в перечне ТРУ у МСП (либо вышестоящие коды по иерархии справочника ОКПД2)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51" y="874361"/>
            <a:ext cx="1308026" cy="1308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04" y="823134"/>
            <a:ext cx="1354233" cy="1354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" y="869342"/>
            <a:ext cx="1308025" cy="1308025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9371333" y="1257237"/>
            <a:ext cx="2774857" cy="4343528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0706" indent="-110706" algn="ctr">
              <a:spcAft>
                <a:spcPts val="2183"/>
              </a:spcAft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Годовой отчет о закупках у субъектов МСП (размещается не позднее 1 февраля года, следующего за отчетным)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737345" y="1763512"/>
            <a:ext cx="2042832" cy="70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lang="ru-RU" sz="194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Отчетность </a:t>
            </a:r>
          </a:p>
          <a:p>
            <a:pPr marL="7701" algn="ctr">
              <a:spcBef>
                <a:spcPts val="69"/>
              </a:spcBef>
            </a:pPr>
            <a:r>
              <a:rPr lang="ru-RU" sz="194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заказчиков</a:t>
            </a:r>
            <a:r>
              <a:rPr lang="ru-RU" sz="194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1092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0400" y="165100"/>
            <a:ext cx="10947400" cy="762000"/>
          </a:xfr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и мониторинг соответствия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60400" y="1190962"/>
            <a:ext cx="3298976" cy="576262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5"/>
          </p:nvPr>
        </p:nvSpPr>
        <p:spPr>
          <a:xfrm>
            <a:off x="139700" y="2463800"/>
            <a:ext cx="5765800" cy="2245062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cap="none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Перечень </a:t>
            </a:r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 Распоряжением </a:t>
            </a:r>
            <a:r>
              <a:rPr lang="ru-RU" sz="1800" b="1" cap="none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Правительства </a:t>
            </a:r>
            <a:endParaRPr lang="ru-RU" sz="1800" b="1" cap="none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 </a:t>
            </a:r>
            <a:r>
              <a:rPr lang="ru-RU" sz="1800" b="1" cap="none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19.04.2016 </a:t>
            </a:r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800" b="1" cap="none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717-р</a:t>
            </a:r>
          </a:p>
          <a:p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cap="none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30 заказчиков</a:t>
            </a:r>
          </a:p>
          <a:p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оценка соответствия </a:t>
            </a:r>
            <a:r>
              <a:rPr lang="ru-RU" sz="1800" b="1" cap="none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2016 года</a:t>
            </a:r>
          </a:p>
          <a:p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истекший период выдано </a:t>
            </a:r>
            <a:r>
              <a:rPr lang="ru-RU" sz="2200" b="1" cap="none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3 340 </a:t>
            </a:r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положительных заключений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8316279" y="1189037"/>
            <a:ext cx="3291521" cy="576262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16"/>
          </p:nvPr>
        </p:nvSpPr>
        <p:spPr>
          <a:xfrm>
            <a:off x="6502400" y="2603499"/>
            <a:ext cx="5186017" cy="31086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Автономные учреждения не подпадающих под оценку соответствия</a:t>
            </a:r>
            <a:r>
              <a:rPr lang="ru-RU" sz="1800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общая стоимость заключенных договоров, которых по результатам закупок товаров, работ, услуг за предшествующий календарный год, </a:t>
            </a:r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превышает 250 млн. рублей, </a:t>
            </a:r>
            <a:r>
              <a:rPr lang="ru-RU" sz="1800" b="1" cap="none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хоз.общества</a:t>
            </a:r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ГУПСО, МУП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cap="none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cap="none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481 заказчик</a:t>
            </a:r>
            <a:endParaRPr lang="ru-RU" sz="2000" cap="none" dirty="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cap="none" dirty="0" smtClean="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мониторинг соответствия </a:t>
            </a:r>
            <a:r>
              <a:rPr lang="ru-RU" sz="1800" b="1" cap="none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2022 года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cap="none" dirty="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истекший период </a:t>
            </a:r>
            <a:r>
              <a:rPr lang="ru-RU" sz="1800" b="1" cap="none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выдано </a:t>
            </a:r>
            <a:r>
              <a:rPr lang="ru-RU" sz="2000" b="1" cap="none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2 188 </a:t>
            </a:r>
            <a:r>
              <a:rPr lang="ru-RU" sz="1800" b="1" cap="none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положительное заключение</a:t>
            </a:r>
            <a:endParaRPr lang="ru-RU"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cap="none" dirty="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2400" y="379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6450" y="5743912"/>
            <a:ext cx="11028016" cy="10033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Агаркова Ольга Анатольевна, старший инспектор отдела регулирования Департамента, </a:t>
            </a:r>
          </a:p>
          <a:p>
            <a:pPr algn="ctr"/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тел. 312-06-47, </a:t>
            </a:r>
            <a:r>
              <a:rPr lang="en-US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a.agarkova@egov66.ru</a:t>
            </a:r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700" y="4708862"/>
            <a:ext cx="4216400" cy="10033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Подписание уведомлений и заключений ежедневно 1-3 раза</a:t>
            </a:r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9576" y="1051263"/>
            <a:ext cx="3829050" cy="141253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Правительства Свердловской области </a:t>
            </a:r>
            <a:endParaRPr lang="ru-RU" b="1" i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02.03.2016 </a:t>
            </a:r>
            <a:r>
              <a:rPr lang="ru-RU" b="1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145-ПП</a:t>
            </a:r>
          </a:p>
        </p:txBody>
      </p:sp>
    </p:spTree>
    <p:extLst>
      <p:ext uri="{BB962C8B-B14F-4D97-AF65-F5344CB8AC3E}">
        <p14:creationId xmlns:p14="http://schemas.microsoft.com/office/powerpoint/2010/main" val="27949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300" y="203200"/>
            <a:ext cx="11868537" cy="65556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</a:t>
            </a:r>
            <a:r>
              <a:rPr lang="ru-RU" sz="3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осуществляет </a:t>
            </a:r>
            <a:r>
              <a:rPr lang="ru-RU" sz="3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мониторинг соответствия</a:t>
            </a:r>
            <a:r>
              <a:rPr lang="ru-RU" sz="3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</a:p>
          <a:p>
            <a:endParaRPr lang="ru-RU" sz="2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планов </a:t>
            </a: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закупки товаров, работ, услуг</a:t>
            </a: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планов </a:t>
            </a: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закупки инновационной продукции, высокотехнологичной продукции, лекарственных средств</a:t>
            </a: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изменений</a:t>
            </a: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вносимых в такие планы</a:t>
            </a: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- годовых отчетов о закупке у субъектов малого и среднего предпринимательства</a:t>
            </a: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годовых отчетов о закупке инновационной продукции, высокотехнологичной продукции (в части закупки у субъектов малого и среднего предпринимательства</a:t>
            </a:r>
            <a:r>
              <a:rPr lang="ru-RU" sz="2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endParaRPr lang="ru-RU" sz="2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032" y="440344"/>
            <a:ext cx="3789035" cy="1277408"/>
          </a:xfrm>
          <a:prstGeom prst="rect">
            <a:avLst/>
          </a:prstGeom>
          <a:solidFill>
            <a:srgbClr val="006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54466"/>
            <a:endParaRPr lang="ru-RU" sz="1100">
              <a:ln w="0"/>
              <a:solidFill>
                <a:srgbClr val="0776C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6527" y="439775"/>
            <a:ext cx="2822542" cy="100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77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Поступают на мониторинг: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ПЗ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Изменения ПЗ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79745" y="1886157"/>
            <a:ext cx="596398" cy="785532"/>
          </a:xfrm>
          <a:prstGeom prst="downArrow">
            <a:avLst/>
          </a:prstGeom>
          <a:solidFill>
            <a:srgbClr val="006EF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6526" y="1901918"/>
            <a:ext cx="4154444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5" b="1" dirty="0">
                <a:solidFill>
                  <a:srgbClr val="006EF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Автоматическая проверка ЕИС:</a:t>
            </a:r>
          </a:p>
          <a:p>
            <a:pPr marL="173279" indent="-173279">
              <a:buFont typeface="Arial" panose="020B0604020202020204" pitchFamily="34" charset="0"/>
              <a:buChar char="•"/>
            </a:pPr>
            <a:r>
              <a:rPr lang="ru-RU" sz="1213" dirty="0">
                <a:solidFill>
                  <a:srgbClr val="006EF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Соблюдение квот (ПЗ/изм. ПЗ - 20%; ГО – 20% и 25%)</a:t>
            </a:r>
          </a:p>
          <a:p>
            <a:pPr marL="173279" indent="-173279">
              <a:buFont typeface="Arial" panose="020B0604020202020204" pitchFamily="34" charset="0"/>
              <a:buChar char="•"/>
            </a:pPr>
            <a:r>
              <a:rPr lang="ru-RU" sz="1213" dirty="0">
                <a:solidFill>
                  <a:srgbClr val="006EF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Сопоставление перечня ТРУ, закупаемых у субъектов </a:t>
            </a:r>
            <a:r>
              <a:rPr lang="ru-RU" sz="1213" dirty="0" smtClean="0">
                <a:solidFill>
                  <a:srgbClr val="006EF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МСП с ПЗ</a:t>
            </a:r>
            <a:endParaRPr lang="ru-RU" sz="1213" dirty="0">
              <a:solidFill>
                <a:srgbClr val="006EF3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300" y="2840094"/>
            <a:ext cx="4101163" cy="1310093"/>
          </a:xfrm>
          <a:prstGeom prst="rect">
            <a:avLst/>
          </a:prstGeom>
          <a:solidFill>
            <a:srgbClr val="006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54466"/>
            <a:endParaRPr lang="ru-RU" sz="1100" dirty="0">
              <a:ln w="0"/>
              <a:solidFill>
                <a:srgbClr val="0776C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2589" y="2978200"/>
            <a:ext cx="3129069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77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Массовая обработка результата автоматической проверки ЕИС </a:t>
            </a:r>
            <a:br>
              <a:rPr lang="ru-RU" sz="1577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577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ЛК 223-ФЗ УО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6239" y="4286787"/>
            <a:ext cx="2671660" cy="2113133"/>
          </a:xfrm>
          <a:prstGeom prst="roundRect">
            <a:avLst>
              <a:gd name="adj" fmla="val 50000"/>
            </a:avLst>
          </a:prstGeom>
          <a:solidFill>
            <a:srgbClr val="006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3917" y="4380271"/>
            <a:ext cx="1016304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 algn="ctr">
              <a:spcBef>
                <a:spcPts val="69"/>
              </a:spcBef>
            </a:pPr>
            <a:r>
              <a:rPr lang="ru-RU" sz="194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Сроки:</a:t>
            </a:r>
            <a:endParaRPr lang="ru-RU" sz="1092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0579" y="4735859"/>
            <a:ext cx="2536623" cy="139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706" indent="-110706">
              <a:spcAft>
                <a:spcPts val="728"/>
              </a:spcAft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ПЗ – 5 раб. дней;</a:t>
            </a:r>
          </a:p>
          <a:p>
            <a:pPr marL="110706" indent="-110706">
              <a:spcAft>
                <a:spcPts val="728"/>
              </a:spcAft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prstClr val="whit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Изм. ПЗ – 3 раб. дней;</a:t>
            </a:r>
          </a:p>
          <a:p>
            <a:pPr marL="110706" indent="-110706">
              <a:spcAft>
                <a:spcPts val="2183"/>
              </a:spcAft>
              <a:buFont typeface="Arial" panose="020B0604020202020204" pitchFamily="34" charset="0"/>
              <a:buChar char="•"/>
            </a:pPr>
            <a:r>
              <a:rPr lang="ru-RU" sz="1455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 – 10 раб. дней (повторно – 5 раб. </a:t>
            </a:r>
            <a:r>
              <a:rPr lang="ru-RU" sz="1455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дней, если </a:t>
            </a:r>
            <a:r>
              <a:rPr lang="ru-RU" sz="1455" dirty="0" err="1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тех.ошибка</a:t>
            </a:r>
            <a:r>
              <a:rPr lang="ru-RU" sz="1455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ru-RU" sz="1455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717626" y="4286786"/>
            <a:ext cx="576364" cy="726138"/>
          </a:xfrm>
          <a:prstGeom prst="downArrow">
            <a:avLst/>
          </a:prstGeom>
          <a:solidFill>
            <a:srgbClr val="69AF85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1541" y="5140502"/>
            <a:ext cx="2700208" cy="10450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54466"/>
            <a:endParaRPr lang="ru-RU" sz="1100" dirty="0">
              <a:ln w="0"/>
              <a:solidFill>
                <a:srgbClr val="0776C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22566" y="5282504"/>
            <a:ext cx="1829183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77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Выдача положительного заключения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00" y="5319211"/>
            <a:ext cx="747165" cy="7471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4" y="515300"/>
            <a:ext cx="1173742" cy="11737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5" y="2923420"/>
            <a:ext cx="1156925" cy="1156925"/>
          </a:xfrm>
          <a:prstGeom prst="rect">
            <a:avLst/>
          </a:prstGeom>
        </p:spPr>
      </p:pic>
      <p:sp>
        <p:nvSpPr>
          <p:cNvPr id="23" name="Стрелка вниз 22"/>
          <p:cNvSpPr/>
          <p:nvPr/>
        </p:nvSpPr>
        <p:spPr>
          <a:xfrm rot="16200000">
            <a:off x="4724656" y="3024694"/>
            <a:ext cx="576364" cy="954376"/>
          </a:xfrm>
          <a:prstGeom prst="downArrow">
            <a:avLst/>
          </a:prstGeom>
          <a:solidFill>
            <a:srgbClr val="FF6464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33922" y="3072628"/>
            <a:ext cx="2818673" cy="1214158"/>
          </a:xfrm>
          <a:prstGeom prst="rect">
            <a:avLst/>
          </a:prstGeom>
          <a:solidFill>
            <a:srgbClr val="FF646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54466"/>
            <a:endParaRPr lang="ru-RU" sz="1100" dirty="0">
              <a:ln w="0"/>
              <a:solidFill>
                <a:srgbClr val="0776C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46846" y="3235507"/>
            <a:ext cx="2205749" cy="577722"/>
          </a:xfrm>
          <a:prstGeom prst="rect">
            <a:avLst/>
          </a:prstGeom>
          <a:solidFill>
            <a:srgbClr val="FF6464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577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Выдача уведомления о несоответствии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17" y="3086963"/>
            <a:ext cx="1176623" cy="1176623"/>
          </a:xfrm>
          <a:prstGeom prst="rect">
            <a:avLst/>
          </a:prstGeom>
        </p:spPr>
      </p:pic>
      <p:sp>
        <p:nvSpPr>
          <p:cNvPr id="32" name="Стрелка вниз 31"/>
          <p:cNvSpPr/>
          <p:nvPr/>
        </p:nvSpPr>
        <p:spPr>
          <a:xfrm rot="13290393">
            <a:off x="8387507" y="1618494"/>
            <a:ext cx="576364" cy="1324991"/>
          </a:xfrm>
          <a:prstGeom prst="downArrow">
            <a:avLst/>
          </a:prstGeom>
          <a:solidFill>
            <a:srgbClr val="FF00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30543" y="981902"/>
            <a:ext cx="2586942" cy="92740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54466"/>
            <a:endParaRPr lang="ru-RU" sz="1100" dirty="0">
              <a:ln w="0"/>
              <a:solidFill>
                <a:srgbClr val="0776C3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088301" y="1037250"/>
            <a:ext cx="1829183" cy="82041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5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Выдача отрицательного заключения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54" y="903903"/>
            <a:ext cx="1050566" cy="1050566"/>
          </a:xfrm>
          <a:prstGeom prst="rect">
            <a:avLst/>
          </a:prstGeom>
        </p:spPr>
      </p:pic>
      <p:sp>
        <p:nvSpPr>
          <p:cNvPr id="37" name="Стрелка вниз 36"/>
          <p:cNvSpPr/>
          <p:nvPr/>
        </p:nvSpPr>
        <p:spPr>
          <a:xfrm>
            <a:off x="10335831" y="2073766"/>
            <a:ext cx="576364" cy="664439"/>
          </a:xfrm>
          <a:prstGeom prst="downArrow">
            <a:avLst/>
          </a:prstGeom>
          <a:solidFill>
            <a:srgbClr val="FF00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30543" y="2866262"/>
            <a:ext cx="2586942" cy="11839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54466"/>
            <a:endParaRPr lang="ru-RU" sz="1100">
              <a:ln w="0"/>
              <a:solidFill>
                <a:srgbClr val="0776C3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377475" y="3085222"/>
            <a:ext cx="1472425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77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Отправка информации</a:t>
            </a:r>
          </a:p>
          <a:p>
            <a:pPr lvl="0" algn="ctr"/>
            <a:r>
              <a:rPr lang="ru-RU" sz="1577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ФАС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026" y="2978001"/>
            <a:ext cx="1019149" cy="1019149"/>
          </a:xfrm>
          <a:prstGeom prst="rect">
            <a:avLst/>
          </a:prstGeom>
        </p:spPr>
      </p:pic>
      <p:sp>
        <p:nvSpPr>
          <p:cNvPr id="43" name="Стрелка вниз 42"/>
          <p:cNvSpPr/>
          <p:nvPr/>
        </p:nvSpPr>
        <p:spPr>
          <a:xfrm>
            <a:off x="10357938" y="4108890"/>
            <a:ext cx="576364" cy="664439"/>
          </a:xfrm>
          <a:prstGeom prst="downArrow">
            <a:avLst/>
          </a:prstGeom>
          <a:solidFill>
            <a:srgbClr val="FF00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352650" y="5210717"/>
            <a:ext cx="2586942" cy="11839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54466"/>
            <a:endParaRPr lang="ru-RU" sz="1100">
              <a:ln w="0"/>
              <a:solidFill>
                <a:srgbClr val="0776C3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399582" y="5429677"/>
            <a:ext cx="1472425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77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Перевод заказчика на 44-ФЗ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3979" y="5264186"/>
            <a:ext cx="1076987" cy="1076987"/>
          </a:xfrm>
          <a:prstGeom prst="rect">
            <a:avLst/>
          </a:prstGeom>
        </p:spPr>
      </p:pic>
      <p:sp>
        <p:nvSpPr>
          <p:cNvPr id="6" name="Стрелка углом вверх 5"/>
          <p:cNvSpPr/>
          <p:nvPr/>
        </p:nvSpPr>
        <p:spPr>
          <a:xfrm rot="16200000">
            <a:off x="4745681" y="113558"/>
            <a:ext cx="2306754" cy="2959188"/>
          </a:xfrm>
          <a:prstGeom prst="bentUpArrow">
            <a:avLst/>
          </a:prstGeom>
          <a:solidFill>
            <a:srgbClr val="FF646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sp>
        <p:nvSpPr>
          <p:cNvPr id="35" name="Стрелка вниз 34"/>
          <p:cNvSpPr/>
          <p:nvPr/>
        </p:nvSpPr>
        <p:spPr>
          <a:xfrm rot="2709756">
            <a:off x="8668764" y="3975712"/>
            <a:ext cx="576364" cy="996040"/>
          </a:xfrm>
          <a:prstGeom prst="downArrow">
            <a:avLst/>
          </a:prstGeom>
          <a:solidFill>
            <a:srgbClr val="FF00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18495" y="5215995"/>
            <a:ext cx="2586942" cy="11839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54466"/>
            <a:endParaRPr lang="ru-RU" sz="1100">
              <a:ln w="0"/>
              <a:solidFill>
                <a:srgbClr val="0776C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678041" y="5271053"/>
            <a:ext cx="1563363" cy="1063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577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Приостановка реализации ПЗ по перечню ТРУ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73" y="5271053"/>
            <a:ext cx="1076987" cy="1076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72926" y="4851404"/>
            <a:ext cx="890950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98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ГО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69454" y="4851404"/>
            <a:ext cx="2036263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98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плана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318635549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12716</TotalTime>
  <Words>1136</Words>
  <Application>Microsoft Office PowerPoint</Application>
  <PresentationFormat>Широкоэкранный</PresentationFormat>
  <Paragraphs>175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Bahnschrift</vt:lpstr>
      <vt:lpstr>Calibri</vt:lpstr>
      <vt:lpstr>Century Gothic</vt:lpstr>
      <vt:lpstr>Liberation Serif</vt:lpstr>
      <vt:lpstr>PT Root UI</vt:lpstr>
      <vt:lpstr>Segoe UI</vt:lpstr>
      <vt:lpstr>Times New Roman</vt:lpstr>
      <vt:lpstr>Tw Cen MT</vt:lpstr>
      <vt:lpstr>Verdana</vt:lpstr>
      <vt:lpstr>Wingdings</vt:lpstr>
      <vt:lpstr>Капля</vt:lpstr>
      <vt:lpstr> Порядок проведения мониторинга соответствия планов закупки (изменений, внесенных в такие планы) и оценки соответствия проектов планов закупки (проектов изменений, вносимых  в такие планы) </vt:lpstr>
      <vt:lpstr>Департамент государственных закупок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и мониторинг соответствия</vt:lpstr>
      <vt:lpstr>Презентация PowerPoint</vt:lpstr>
      <vt:lpstr>Презентация PowerPoint</vt:lpstr>
      <vt:lpstr>Презентация PowerPoint</vt:lpstr>
      <vt:lpstr>     Спасибо за внимание !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рассмотрения заявок на определение поставщика (подрядчика, исполнителя) и типичные нарушения законодательства в сфере закупок и защиты конкуренции   Главный специалист отдела регулирования в сфере закупок Департамента государственных закупок Свердловской области  Тараскина Алена Владиславовна</dc:title>
  <dc:creator>Тараскина Алёна Владиславовна</dc:creator>
  <cp:lastModifiedBy>Елисеева Екатерина Викторовна</cp:lastModifiedBy>
  <cp:revision>231</cp:revision>
  <cp:lastPrinted>2019-02-27T11:13:02Z</cp:lastPrinted>
  <dcterms:created xsi:type="dcterms:W3CDTF">2018-10-23T04:46:21Z</dcterms:created>
  <dcterms:modified xsi:type="dcterms:W3CDTF">2022-11-18T07:48:34Z</dcterms:modified>
</cp:coreProperties>
</file>